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6"/>
  </p:notesMasterIdLst>
  <p:handoutMasterIdLst>
    <p:handoutMasterId r:id="rId47"/>
  </p:handoutMasterIdLst>
  <p:sldIdLst>
    <p:sldId id="1242" r:id="rId6"/>
    <p:sldId id="1306" r:id="rId7"/>
    <p:sldId id="1380" r:id="rId8"/>
    <p:sldId id="1308" r:id="rId9"/>
    <p:sldId id="1299" r:id="rId10"/>
    <p:sldId id="1345" r:id="rId11"/>
    <p:sldId id="1346" r:id="rId12"/>
    <p:sldId id="1347" r:id="rId13"/>
    <p:sldId id="1348" r:id="rId14"/>
    <p:sldId id="1367" r:id="rId15"/>
    <p:sldId id="1340" r:id="rId16"/>
    <p:sldId id="1349" r:id="rId17"/>
    <p:sldId id="1371" r:id="rId18"/>
    <p:sldId id="1341" r:id="rId19"/>
    <p:sldId id="1351" r:id="rId20"/>
    <p:sldId id="1352" r:id="rId21"/>
    <p:sldId id="1353" r:id="rId22"/>
    <p:sldId id="1354" r:id="rId23"/>
    <p:sldId id="1355" r:id="rId24"/>
    <p:sldId id="1342" r:id="rId25"/>
    <p:sldId id="1356" r:id="rId26"/>
    <p:sldId id="1357" r:id="rId27"/>
    <p:sldId id="1359" r:id="rId28"/>
    <p:sldId id="1360" r:id="rId29"/>
    <p:sldId id="1361" r:id="rId30"/>
    <p:sldId id="1362" r:id="rId31"/>
    <p:sldId id="1377" r:id="rId32"/>
    <p:sldId id="1374" r:id="rId33"/>
    <p:sldId id="1375" r:id="rId34"/>
    <p:sldId id="1368" r:id="rId35"/>
    <p:sldId id="1364" r:id="rId36"/>
    <p:sldId id="1369" r:id="rId37"/>
    <p:sldId id="1365" r:id="rId38"/>
    <p:sldId id="1366" r:id="rId39"/>
    <p:sldId id="1370" r:id="rId40"/>
    <p:sldId id="1310" r:id="rId41"/>
    <p:sldId id="1379" r:id="rId42"/>
    <p:sldId id="1378" r:id="rId43"/>
    <p:sldId id="1313" r:id="rId44"/>
    <p:sldId id="1314" r:id="rId45"/>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80"/>
            <p14:sldId id="1308"/>
          </p14:sldIdLst>
        </p14:section>
        <p14:section name="Introduction" id="{EEE7F4A2-61B3-4788-86AB-DD8AB2B52B5C}">
          <p14:sldIdLst>
            <p14:sldId id="1299"/>
            <p14:sldId id="1345"/>
            <p14:sldId id="1346"/>
            <p14:sldId id="1347"/>
            <p14:sldId id="1348"/>
            <p14:sldId id="1367"/>
          </p14:sldIdLst>
        </p14:section>
        <p14:section name="Custom Attribute Replication" id="{BBEFE84D-1A65-4CEC-B56F-9DBAE6EA8E32}">
          <p14:sldIdLst>
            <p14:sldId id="1340"/>
            <p14:sldId id="1349"/>
            <p14:sldId id="1371"/>
          </p14:sldIdLst>
        </p14:section>
        <p14:section name="Yammer with sites" id="{FF52107D-F3B7-4D55-BEBA-E296933850A6}">
          <p14:sldIdLst>
            <p14:sldId id="1341"/>
            <p14:sldId id="1351"/>
            <p14:sldId id="1352"/>
            <p14:sldId id="1353"/>
            <p14:sldId id="1354"/>
            <p14:sldId id="1355"/>
          </p14:sldIdLst>
        </p14:section>
        <p14:section name="OneDrive for Business" id="{B519E392-3D86-4726-98A0-05B24CF6AB93}">
          <p14:sldIdLst>
            <p14:sldId id="1342"/>
            <p14:sldId id="1356"/>
            <p14:sldId id="1357"/>
            <p14:sldId id="1359"/>
            <p14:sldId id="1360"/>
            <p14:sldId id="1361"/>
            <p14:sldId id="1362"/>
            <p14:sldId id="1377"/>
            <p14:sldId id="1374"/>
            <p14:sldId id="1375"/>
            <p14:sldId id="1368"/>
            <p14:sldId id="1364"/>
            <p14:sldId id="1369"/>
            <p14:sldId id="1365"/>
            <p14:sldId id="1366"/>
          </p14:sldIdLst>
        </p14:section>
        <p14:section name="Closing" id="{96808244-DAE0-4AE0-8474-8E2F265B624B}">
          <p14:sldIdLst>
            <p14:sldId id="1370"/>
            <p14:sldId id="1310"/>
            <p14:sldId id="1379"/>
            <p14:sldId id="1378"/>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969696"/>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76744" autoAdjust="0"/>
  </p:normalViewPr>
  <p:slideViewPr>
    <p:cSldViewPr snapToGrid="0">
      <p:cViewPr varScale="1">
        <p:scale>
          <a:sx n="83" d="100"/>
          <a:sy n="83" d="100"/>
        </p:scale>
        <p:origin x="1680" y="90"/>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t>Office 365</a:t>
            </a:r>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t>Office 365</a:t>
            </a:r>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1/4/2017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solidFill>
                  <a:prstClr val="black"/>
                </a:solidFill>
              </a:rPr>
              <a:t>Microsoft Office</a:t>
            </a: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4381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1483158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Vesa</a:t>
            </a:r>
            <a:r>
              <a:rPr lang="nl-BE"/>
              <a:t> </a:t>
            </a:r>
            <a:endParaRPr lang="nl-BE" dirty="0"/>
          </a:p>
        </p:txBody>
      </p:sp>
    </p:spTree>
    <p:extLst>
      <p:ext uri="{BB962C8B-B14F-4D97-AF65-F5344CB8AC3E}">
        <p14:creationId xmlns:p14="http://schemas.microsoft.com/office/powerpoint/2010/main" val="4006960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Vesa</a:t>
            </a:r>
            <a:r>
              <a:rPr lang="nl-BE"/>
              <a:t> </a:t>
            </a:r>
            <a:endParaRPr lang="nl-BE" dirty="0"/>
          </a:p>
        </p:txBody>
      </p:sp>
    </p:spTree>
    <p:extLst>
      <p:ext uri="{BB962C8B-B14F-4D97-AF65-F5344CB8AC3E}">
        <p14:creationId xmlns:p14="http://schemas.microsoft.com/office/powerpoint/2010/main" val="2850444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2457379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10099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48" indent="-57148">
              <a:spcAft>
                <a:spcPts val="600"/>
              </a:spcAft>
            </a:pPr>
            <a:r>
              <a:rPr lang="en-US" b="1">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B7D2C9-DD93-4507-887C-8FFCA8C5D42E}"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83479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DBDF9E-43C1-44AC-94E6-461B8B1F78BD}"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627284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48" indent="-57148">
              <a:spcAft>
                <a:spcPts val="600"/>
              </a:spcAft>
            </a:pPr>
            <a:r>
              <a:rPr lang="en-US" b="1">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5B1480D-213C-4F0B-8D6C-C1E0ABEACB6D}"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65308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313386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Steve</a:t>
            </a:r>
            <a:r>
              <a:rPr lang="en-US"/>
              <a:t> </a:t>
            </a:r>
          </a:p>
        </p:txBody>
      </p:sp>
      <p:sp>
        <p:nvSpPr>
          <p:cNvPr id="4" name="Header Placeholder 3"/>
          <p:cNvSpPr>
            <a:spLocks noGrp="1"/>
          </p:cNvSpPr>
          <p:nvPr>
            <p:ph type="hdr" sz="quarter" idx="10"/>
          </p:nvPr>
        </p:nvSpPr>
        <p:spPr/>
        <p:txBody>
          <a:bodyPr/>
          <a:lstStyle/>
          <a:p>
            <a:r>
              <a:rPr lang="en-US" dirty="0"/>
              <a:t>TechReady 18</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pPr/>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241405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101168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Steve </a:t>
            </a:r>
          </a:p>
        </p:txBody>
      </p:sp>
      <p:sp>
        <p:nvSpPr>
          <p:cNvPr id="4" name="Header Placeholder 3"/>
          <p:cNvSpPr>
            <a:spLocks noGrp="1"/>
          </p:cNvSpPr>
          <p:nvPr>
            <p:ph type="hdr" sz="quarter" idx="10"/>
          </p:nvPr>
        </p:nvSpPr>
        <p:spPr/>
        <p:txBody>
          <a:bodyPr/>
          <a:lstStyle/>
          <a:p>
            <a:r>
              <a:rPr lang="en-US" dirty="0"/>
              <a:t>TechReady 18</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pPr/>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87360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extLst>
      <p:ext uri="{BB962C8B-B14F-4D97-AF65-F5344CB8AC3E}">
        <p14:creationId xmlns:p14="http://schemas.microsoft.com/office/powerpoint/2010/main" val="25817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4168614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33</a:t>
            </a:fld>
            <a:endParaRPr lang="en-US"/>
          </a:p>
        </p:txBody>
      </p:sp>
    </p:spTree>
    <p:extLst>
      <p:ext uri="{BB962C8B-B14F-4D97-AF65-F5344CB8AC3E}">
        <p14:creationId xmlns:p14="http://schemas.microsoft.com/office/powerpoint/2010/main" val="1651223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1557776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967126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a:p>
        </p:txBody>
      </p:sp>
    </p:spTree>
    <p:extLst>
      <p:ext uri="{BB962C8B-B14F-4D97-AF65-F5344CB8AC3E}">
        <p14:creationId xmlns:p14="http://schemas.microsoft.com/office/powerpoint/2010/main" val="4087191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1/4/2017</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Light" pitchFamily="34" charset="0"/>
              </a:rPr>
            </a:br>
            <a:r>
              <a:rPr lang="en-US">
                <a:solidFill>
                  <a:srgbClr val="000000"/>
                </a:solidFill>
                <a:latin typeface="Segoe UI Light" pitchFamily="34" charset="0"/>
              </a:rPr>
              <a:t>MICROSOFT MAKES NO WARRANTIES, EXPRESS, IMPLIED OR STATUTORY, AS TO THE INFORMATION IN THIS PRESENTATION.</a:t>
            </a:r>
            <a:endParaRPr lang="en-US" dirty="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40</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dirty="0">
                <a:latin typeface="Arial" charset="0"/>
                <a:cs typeface="Arial" charset="0"/>
              </a:rPr>
              <a:t>Vesa</a:t>
            </a:r>
            <a:endParaRPr lang="en-US" baseline="0" dirty="0"/>
          </a:p>
          <a:p>
            <a:pPr marL="57148" indent="-57148">
              <a:spcAft>
                <a:spcPts val="600"/>
              </a:spcAft>
            </a:pPr>
            <a:endParaRPr lang="en-US" b="1" dirty="0">
              <a:latin typeface="Arial" charset="0"/>
              <a:cs typeface="Arial" charset="0"/>
            </a:endParaRPr>
          </a:p>
          <a:p>
            <a:pPr marL="57148" indent="-57148">
              <a:spcAft>
                <a:spcPts val="600"/>
              </a:spcAft>
            </a:pPr>
            <a:r>
              <a:rPr lang="en-US" dirty="0"/>
              <a:t>SharePoint 2013 includes new Social CSOM API, which can be used to provision the personal my site or also to access the personal my site remotely, which is actually the key for changing the branding elements in the site. By using this API set, you can built a pretty simple provider hosted application, which will actually modify personal sites or SkyDrive Pro experience based on company branding. After code has been written, it’s just ensuring that it’s executed for the users properly, by placing add-in part to for example public my site host page or just as well you could place the same add-in part to front page of the intranet, to ensure that branding is applied or updated when end users access the SharePoint.</a:t>
            </a:r>
          </a:p>
          <a:p>
            <a:endParaRPr lang="en-US" dirty="0"/>
          </a:p>
          <a:p>
            <a:endParaRPr lang="en-US" dirty="0"/>
          </a:p>
          <a:p>
            <a:r>
              <a:rPr lang="en-US" dirty="0"/>
              <a:t>For more information check out my blog post on MSDN: </a:t>
            </a:r>
            <a:r>
              <a:rPr lang="en-US" b="1" dirty="0"/>
              <a:t>Customizing SharePoint 2013 personal sites using SP Apps with remote provisioning:</a:t>
            </a:r>
            <a:r>
              <a:rPr lang="en-US" b="1" baseline="0" dirty="0"/>
              <a:t> </a:t>
            </a:r>
            <a:endParaRPr lang="en-US" dirty="0"/>
          </a:p>
          <a:p>
            <a:endParaRPr lang="en-US" dirty="0"/>
          </a:p>
          <a:p>
            <a:r>
              <a:rPr lang="en-US" dirty="0"/>
              <a:t>http://blogs.msdn.com/b/vesku/archive/2013/08/29/customizing-sharepoint-2013-personal-sites-using-sp-apps-with-remote-provisioning.aspxe</a:t>
            </a:r>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ACAA428-30A8-45F3-A525-F1A2045B9594}"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47370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charset="0"/>
                <a:cs typeface="Arial" charset="0"/>
              </a:rPr>
              <a:t>Vesa</a:t>
            </a:r>
            <a:r>
              <a:rPr lang="en-US" b="1">
                <a:latin typeface="Arial" charset="0"/>
                <a:cs typeface="Arial" charset="0"/>
              </a:rPr>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3426561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a:latin typeface="Arial" charset="0"/>
                <a:cs typeface="Arial" charset="0"/>
              </a:rPr>
              <a:t>Vesa</a:t>
            </a:r>
            <a:endParaRPr lang="en-US" baseline="0" dirty="0"/>
          </a:p>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638A31-A55D-4D5D-94CF-21BA8841F215}"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942689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638A31-A55D-4D5D-94CF-21BA8841F215}"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69330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fi-FI" dirty="0"/>
              <a:t>AD</a:t>
            </a:r>
            <a:r>
              <a:rPr lang="en-US" baseline="0" dirty="0"/>
              <a:t> information is replicated to the Azure AD using DirSync or other sync tool. You can control what information is replicated at attribute by attribute level.</a:t>
            </a:r>
            <a:endParaRPr lang="en-US" dirty="0"/>
          </a:p>
          <a:p>
            <a:pPr marL="228600" indent="-228600">
              <a:buAutoNum type="arabicPeriod"/>
            </a:pPr>
            <a:r>
              <a:rPr lang="en-US" dirty="0"/>
              <a:t>With Office365, standard set of AD attributes</a:t>
            </a:r>
            <a:r>
              <a:rPr lang="en-US" baseline="0" dirty="0"/>
              <a:t> are replicated to the Office365. This replication cannot be modified in cloud, but it can be modified in on-premises</a:t>
            </a:r>
          </a:p>
          <a:p>
            <a:pPr marL="228600" indent="-228600">
              <a:buAutoNum type="arabicPeriod"/>
            </a:pPr>
            <a:r>
              <a:rPr lang="en-US" baseline="0" dirty="0"/>
              <a:t>If you have requirement for additional user attributes, separate customized synchronization tool is needed for </a:t>
            </a:r>
            <a:r>
              <a:rPr lang="en-US" dirty="0"/>
              <a:t>replicating the user profile information to the cloud. This tool can be hosted in the on-premises or in the Azure</a:t>
            </a:r>
            <a:r>
              <a:rPr lang="en-US" baseline="0" dirty="0"/>
              <a:t> depending on detailed use case. If the needed attribute is replicated to Azure AD, it can be running in the Azure platform and be responsible of replicating the needed attributes from the Azure AD to SP user profile store. If the attributes are only available in on-premises, tool would be running in context of the on-premises and would contact directly SharePoint user profile store for updates.</a:t>
            </a:r>
            <a:endParaRPr lang="en-US" dirty="0"/>
          </a:p>
          <a:p>
            <a:pPr marL="228600" indent="-228600">
              <a:buAutoNum type="arabicPeriod"/>
            </a:pPr>
            <a:r>
              <a:rPr lang="en-US" dirty="0"/>
              <a:t>User</a:t>
            </a:r>
            <a:r>
              <a:rPr lang="en-US" baseline="0" dirty="0"/>
              <a:t> profile information can be used to present information or for example to alter the end user experience based on the user profile attribute. Most simplified example would be to show for example weather based on the office location of the user, which is available from user profile.</a:t>
            </a:r>
            <a:endParaRPr lang="en-US" dirty="0"/>
          </a:p>
        </p:txBody>
      </p:sp>
    </p:spTree>
    <p:extLst>
      <p:ext uri="{BB962C8B-B14F-4D97-AF65-F5344CB8AC3E}">
        <p14:creationId xmlns:p14="http://schemas.microsoft.com/office/powerpoint/2010/main" val="3410995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a:t>Click to edit title style</a:t>
            </a:r>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314" y="1388226"/>
            <a:ext cx="11522249"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84565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5" y="2819605"/>
            <a:ext cx="11149013" cy="1218795"/>
          </a:xfrm>
          <a:prstGeom prst="rect">
            <a:avLst/>
          </a:prstGeom>
        </p:spPr>
        <p:txBody>
          <a:bodyPr lIns="91419" tIns="45710" rIns="91419" bIns="45710" anchor="b" anchorCtr="0"/>
          <a:lstStyle>
            <a:lvl1pPr>
              <a:defRPr sz="8797" spc="-300" baseline="0">
                <a:solidFill>
                  <a:schemeClr val="bg1"/>
                </a:solidFill>
              </a:defRPr>
            </a:lvl1pPr>
          </a:lstStyle>
          <a:p>
            <a:r>
              <a:rPr lang="en-US" dirty="0"/>
              <a:t>Click to edit title style</a:t>
            </a:r>
          </a:p>
        </p:txBody>
      </p:sp>
      <p:sp>
        <p:nvSpPr>
          <p:cNvPr id="5" name="TextBox 4"/>
          <p:cNvSpPr txBox="1"/>
          <p:nvPr userDrawn="1"/>
        </p:nvSpPr>
        <p:spPr>
          <a:xfrm>
            <a:off x="193221" y="164178"/>
            <a:ext cx="3690505" cy="246221"/>
          </a:xfrm>
          <a:prstGeom prst="rect">
            <a:avLst/>
          </a:prstGeom>
          <a:noFill/>
        </p:spPr>
        <p:txBody>
          <a:bodyPr wrap="square" lIns="0" tIns="0" rIns="0" bIns="0" rtlCol="0" anchor="ctr">
            <a:spAutoFit/>
          </a:bodyPr>
          <a:lstStyle/>
          <a:p>
            <a:pPr algn="l"/>
            <a:r>
              <a:rPr lang="en-US" sz="1600" dirty="0">
                <a:solidFill>
                  <a:schemeClr val="bg1">
                    <a:alpha val="99000"/>
                  </a:schemeClr>
                </a:solidFill>
                <a:latin typeface="Segoe UI" panose="020B0502040204020203" pitchFamily="34" charset="0"/>
                <a:cs typeface="Segoe UI" panose="020B0502040204020203" pitchFamily="34" charset="0"/>
              </a:rPr>
              <a:t>Microsoft</a:t>
            </a:r>
            <a:r>
              <a:rPr lang="en-US" sz="1600" baseline="0" dirty="0">
                <a:solidFill>
                  <a:schemeClr val="bg1">
                    <a:alpha val="99000"/>
                  </a:schemeClr>
                </a:solidFill>
                <a:latin typeface="Segoe UI" panose="020B0502040204020203" pitchFamily="34" charset="0"/>
                <a:cs typeface="Segoe UI" panose="020B0502040204020203" pitchFamily="34" charset="0"/>
              </a:rPr>
              <a:t> Virtual Academy</a:t>
            </a:r>
            <a:endParaRPr lang="en-US" sz="1600" dirty="0">
              <a:solidFill>
                <a:schemeClr val="bg1">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561634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5" y="2819605"/>
            <a:ext cx="11149013" cy="1218795"/>
          </a:xfrm>
          <a:prstGeom prst="rect">
            <a:avLst/>
          </a:prstGeom>
        </p:spPr>
        <p:txBody>
          <a:bodyPr lIns="91419" tIns="45710" rIns="91419" bIns="45710" anchor="b" anchorCtr="0"/>
          <a:lstStyle>
            <a:lvl1pPr>
              <a:defRPr sz="8797" spc="-300" baseline="0">
                <a:solidFill>
                  <a:schemeClr val="bg1"/>
                </a:solidFill>
              </a:defRPr>
            </a:lvl1pPr>
          </a:lstStyle>
          <a:p>
            <a:r>
              <a:rPr lang="en-US" dirty="0"/>
              <a:t>Click to edit title style</a:t>
            </a:r>
          </a:p>
        </p:txBody>
      </p:sp>
      <p:sp>
        <p:nvSpPr>
          <p:cNvPr id="5" name="TextBox 4"/>
          <p:cNvSpPr txBox="1"/>
          <p:nvPr userDrawn="1"/>
        </p:nvSpPr>
        <p:spPr>
          <a:xfrm>
            <a:off x="193221" y="164178"/>
            <a:ext cx="3690505" cy="246221"/>
          </a:xfrm>
          <a:prstGeom prst="rect">
            <a:avLst/>
          </a:prstGeom>
          <a:noFill/>
        </p:spPr>
        <p:txBody>
          <a:bodyPr wrap="square" lIns="0" tIns="0" rIns="0" bIns="0" rtlCol="0" anchor="ctr">
            <a:spAutoFit/>
          </a:bodyPr>
          <a:lstStyle/>
          <a:p>
            <a:pPr algn="l"/>
            <a:r>
              <a:rPr lang="en-US" sz="1600" dirty="0">
                <a:solidFill>
                  <a:schemeClr val="bg1">
                    <a:alpha val="99000"/>
                  </a:schemeClr>
                </a:solidFill>
                <a:latin typeface="Segoe UI" panose="020B0502040204020203" pitchFamily="34" charset="0"/>
                <a:cs typeface="Segoe UI" panose="020B0502040204020203" pitchFamily="34" charset="0"/>
              </a:rPr>
              <a:t>Microsoft</a:t>
            </a:r>
            <a:r>
              <a:rPr lang="en-US" sz="1600" baseline="0" dirty="0">
                <a:solidFill>
                  <a:schemeClr val="bg1">
                    <a:alpha val="99000"/>
                  </a:schemeClr>
                </a:solidFill>
                <a:latin typeface="Segoe UI" panose="020B0502040204020203" pitchFamily="34" charset="0"/>
                <a:cs typeface="Segoe UI" panose="020B0502040204020203" pitchFamily="34" charset="0"/>
              </a:rPr>
              <a:t> Virtual Academy</a:t>
            </a:r>
            <a:endParaRPr lang="en-US" sz="1600" dirty="0">
              <a:solidFill>
                <a:schemeClr val="bg1">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198501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413" y="1371602"/>
            <a:ext cx="5615452" cy="4953001"/>
          </a:xfrm>
          <a:prstGeom prst="rect">
            <a:avLst/>
          </a:prstGeom>
        </p:spPr>
        <p:txBody>
          <a:bodyPr>
            <a:normAutofit/>
          </a:bodyPr>
          <a:lstStyle>
            <a:lvl1pPr>
              <a:defRPr sz="3199"/>
            </a:lvl1pPr>
            <a:lvl2pPr>
              <a:defRPr sz="2799"/>
            </a:lvl2pPr>
            <a:lvl3pPr>
              <a:defRPr sz="2399"/>
            </a:lvl3pPr>
            <a:lvl4pPr>
              <a:defRPr sz="1999"/>
            </a:lvl4pPr>
            <a:lvl5pPr>
              <a:defRPr sz="19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4108" y="1371602"/>
            <a:ext cx="5617658" cy="4953001"/>
          </a:xfrm>
          <a:prstGeom prst="rect">
            <a:avLst/>
          </a:prstGeom>
        </p:spPr>
        <p:txBody>
          <a:bodyPr>
            <a:normAutofit/>
          </a:bodyPr>
          <a:lstStyle>
            <a:lvl1pPr>
              <a:defRPr sz="3199"/>
            </a:lvl1pPr>
            <a:lvl2pPr>
              <a:defRPr sz="2799"/>
            </a:lvl2pPr>
            <a:lvl3pPr>
              <a:defRPr sz="2399"/>
            </a:lvl3pPr>
            <a:lvl4pPr>
              <a:defRPr sz="1999"/>
            </a:lvl4pPr>
            <a:lvl5pPr>
              <a:defRPr sz="19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50935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332354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Vision slide">
    <p:spTree>
      <p:nvGrpSpPr>
        <p:cNvPr id="1" name=""/>
        <p:cNvGrpSpPr/>
        <p:nvPr/>
      </p:nvGrpSpPr>
      <p:grpSpPr>
        <a:xfrm>
          <a:off x="0" y="0"/>
          <a:ext cx="0" cy="0"/>
          <a:chOff x="0" y="0"/>
          <a:chExt cx="0" cy="0"/>
        </a:xfrm>
      </p:grpSpPr>
      <p:pic>
        <p:nvPicPr>
          <p:cNvPr id="175" name="Picture 174"/>
          <p:cNvPicPr>
            <a:picLocks noChangeAspect="1"/>
          </p:cNvPicPr>
          <p:nvPr userDrawn="1"/>
        </p:nvPicPr>
        <p:blipFill rotWithShape="1">
          <a:blip r:embed="rId2">
            <a:extLst>
              <a:ext uri="{28A0092B-C50C-407E-A947-70E740481C1C}">
                <a14:useLocalDpi xmlns:a14="http://schemas.microsoft.com/office/drawing/2010/main" val="0"/>
              </a:ext>
            </a:extLst>
          </a:blip>
          <a:srcRect t="27820"/>
          <a:stretch/>
        </p:blipFill>
        <p:spPr>
          <a:xfrm>
            <a:off x="337874" y="4539480"/>
            <a:ext cx="3744337" cy="1803820"/>
          </a:xfrm>
          <a:prstGeom prst="rect">
            <a:avLst/>
          </a:prstGeom>
        </p:spPr>
      </p:pic>
      <p:pic>
        <p:nvPicPr>
          <p:cNvPr id="176" name="Picture 175"/>
          <p:cNvPicPr>
            <a:picLocks noChangeAspect="1"/>
          </p:cNvPicPr>
          <p:nvPr userDrawn="1"/>
        </p:nvPicPr>
        <p:blipFill rotWithShape="1">
          <a:blip r:embed="rId3" cstate="hqprint">
            <a:extLst>
              <a:ext uri="{28A0092B-C50C-407E-A947-70E740481C1C}">
                <a14:useLocalDpi xmlns:a14="http://schemas.microsoft.com/office/drawing/2010/main"/>
              </a:ext>
            </a:extLst>
          </a:blip>
          <a:srcRect t="3263" b="6784"/>
          <a:stretch/>
        </p:blipFill>
        <p:spPr>
          <a:xfrm>
            <a:off x="8147856" y="4539481"/>
            <a:ext cx="3744343" cy="1803820"/>
          </a:xfrm>
          <a:prstGeom prst="rect">
            <a:avLst/>
          </a:prstGeom>
        </p:spPr>
      </p:pic>
      <p:pic>
        <p:nvPicPr>
          <p:cNvPr id="177" name="Picture 176"/>
          <p:cNvPicPr>
            <a:picLocks noChangeAspect="1"/>
          </p:cNvPicPr>
          <p:nvPr userDrawn="1"/>
        </p:nvPicPr>
        <p:blipFill rotWithShape="1">
          <a:blip r:embed="rId4" cstate="hqprint">
            <a:extLst>
              <a:ext uri="{28A0092B-C50C-407E-A947-70E740481C1C}">
                <a14:useLocalDpi xmlns:a14="http://schemas.microsoft.com/office/drawing/2010/main"/>
              </a:ext>
            </a:extLst>
          </a:blip>
          <a:srcRect t="7545" b="2181"/>
          <a:stretch/>
        </p:blipFill>
        <p:spPr>
          <a:xfrm>
            <a:off x="4242867" y="4539480"/>
            <a:ext cx="3744342" cy="1803819"/>
          </a:xfrm>
          <a:prstGeom prst="rect">
            <a:avLst/>
          </a:prstGeom>
        </p:spPr>
      </p:pic>
      <p:sp>
        <p:nvSpPr>
          <p:cNvPr id="178" name="Rectangle 177"/>
          <p:cNvSpPr/>
          <p:nvPr userDrawn="1"/>
        </p:nvSpPr>
        <p:spPr bwMode="auto">
          <a:xfrm>
            <a:off x="1745" y="-1"/>
            <a:ext cx="12186216" cy="24047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79" name="Text Placeholder 2"/>
          <p:cNvSpPr txBox="1">
            <a:spLocks/>
          </p:cNvSpPr>
          <p:nvPr userDrawn="1"/>
        </p:nvSpPr>
        <p:spPr>
          <a:xfrm>
            <a:off x="243314" y="1045192"/>
            <a:ext cx="3532300" cy="327338"/>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040" spc="0" dirty="0">
                <a:solidFill>
                  <a:srgbClr val="FFFFFF"/>
                </a:solidFill>
                <a:latin typeface="Segoe UI Semibold" panose="020B0702040204020203" pitchFamily="34" charset="0"/>
              </a:rPr>
              <a:t>WHAT CAN I BUILD?</a:t>
            </a:r>
          </a:p>
        </p:txBody>
      </p:sp>
      <p:sp>
        <p:nvSpPr>
          <p:cNvPr id="180" name="Title 2"/>
          <p:cNvSpPr txBox="1">
            <a:spLocks/>
          </p:cNvSpPr>
          <p:nvPr userDrawn="1"/>
        </p:nvSpPr>
        <p:spPr>
          <a:xfrm>
            <a:off x="275393" y="295274"/>
            <a:ext cx="11884781" cy="91757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3" dirty="0">
                <a:solidFill>
                  <a:schemeClr val="bg1"/>
                </a:solidFill>
              </a:rPr>
              <a:t>Office Platform</a:t>
            </a:r>
          </a:p>
        </p:txBody>
      </p:sp>
      <p:sp>
        <p:nvSpPr>
          <p:cNvPr id="181" name="Freeform 131"/>
          <p:cNvSpPr>
            <a:spLocks noChangeAspect="1"/>
          </p:cNvSpPr>
          <p:nvPr userDrawn="1"/>
        </p:nvSpPr>
        <p:spPr bwMode="black">
          <a:xfrm>
            <a:off x="1943724" y="1637406"/>
            <a:ext cx="532644" cy="639120"/>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algn="ctr" defTabSz="914005"/>
            <a:endParaRPr lang="en-US" sz="1764" dirty="0">
              <a:solidFill>
                <a:srgbClr val="505050"/>
              </a:solidFill>
            </a:endParaRPr>
          </a:p>
        </p:txBody>
      </p:sp>
      <p:sp>
        <p:nvSpPr>
          <p:cNvPr id="182" name="Freeform 5"/>
          <p:cNvSpPr>
            <a:spLocks noChangeAspect="1"/>
          </p:cNvSpPr>
          <p:nvPr userDrawn="1"/>
        </p:nvSpPr>
        <p:spPr bwMode="black">
          <a:xfrm>
            <a:off x="5616733" y="1662148"/>
            <a:ext cx="996618" cy="58963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ln w="38100">
            <a:solidFill>
              <a:schemeClr val="bg1"/>
            </a:solidFill>
          </a:ln>
        </p:spPr>
        <p:txBody>
          <a:bodyPr vert="horz" wrap="square" lIns="89606" tIns="44803" rIns="89606" bIns="44803" numCol="1" anchor="t" anchorCtr="0" compatLnSpc="1">
            <a:prstTxWarp prst="textNoShape">
              <a:avLst/>
            </a:prstTxWarp>
          </a:bodyPr>
          <a:lstStyle/>
          <a:p>
            <a:pPr defTabSz="914005"/>
            <a:endParaRPr lang="en-US" sz="1764" dirty="0">
              <a:solidFill>
                <a:srgbClr val="505050"/>
              </a:solidFill>
            </a:endParaRPr>
          </a:p>
        </p:txBody>
      </p:sp>
      <p:grpSp>
        <p:nvGrpSpPr>
          <p:cNvPr id="183" name="Group 182"/>
          <p:cNvGrpSpPr/>
          <p:nvPr userDrawn="1"/>
        </p:nvGrpSpPr>
        <p:grpSpPr>
          <a:xfrm>
            <a:off x="9864604" y="1647275"/>
            <a:ext cx="612306" cy="619382"/>
            <a:chOff x="4420977" y="3337861"/>
            <a:chExt cx="889375" cy="899290"/>
          </a:xfrm>
          <a:solidFill>
            <a:srgbClr val="F8F8F8"/>
          </a:solidFill>
        </p:grpSpPr>
        <p:sp>
          <p:nvSpPr>
            <p:cNvPr id="184" name="Oval 183"/>
            <p:cNvSpPr/>
            <p:nvPr/>
          </p:nvSpPr>
          <p:spPr bwMode="auto">
            <a:xfrm>
              <a:off x="4468482" y="3450061"/>
              <a:ext cx="787090" cy="787090"/>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Oval 184"/>
            <p:cNvSpPr/>
            <p:nvPr/>
          </p:nvSpPr>
          <p:spPr bwMode="auto">
            <a:xfrm>
              <a:off x="4724324" y="3337861"/>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p:cNvSpPr/>
            <p:nvPr/>
          </p:nvSpPr>
          <p:spPr bwMode="auto">
            <a:xfrm>
              <a:off x="5034946"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Oval 186"/>
            <p:cNvSpPr/>
            <p:nvPr/>
          </p:nvSpPr>
          <p:spPr bwMode="auto">
            <a:xfrm>
              <a:off x="4420977"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8" name="Straight Arrow Connector 187"/>
          <p:cNvCxnSpPr/>
          <p:nvPr userDrawn="1"/>
        </p:nvCxnSpPr>
        <p:spPr>
          <a:xfrm>
            <a:off x="2759092" y="1957947"/>
            <a:ext cx="2601266"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userDrawn="1"/>
        </p:nvCxnSpPr>
        <p:spPr>
          <a:xfrm>
            <a:off x="7017940" y="1957947"/>
            <a:ext cx="2601266"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90" name="TextBox 189"/>
          <p:cNvSpPr txBox="1"/>
          <p:nvPr userDrawn="1"/>
        </p:nvSpPr>
        <p:spPr>
          <a:xfrm>
            <a:off x="337874"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ADD-INS AND WEB PARTS:</a:t>
            </a:r>
          </a:p>
          <a:p>
            <a:pPr>
              <a:lnSpc>
                <a:spcPct val="90000"/>
              </a:lnSpc>
              <a:spcAft>
                <a:spcPts val="600"/>
              </a:spcAft>
            </a:pPr>
            <a:r>
              <a:rPr lang="en-US" sz="1799" dirty="0">
                <a:solidFill>
                  <a:schemeClr val="bg1"/>
                </a:solidFill>
              </a:rPr>
              <a:t>Make your solution a native </a:t>
            </a:r>
            <a:br>
              <a:rPr lang="en-US" sz="1799" dirty="0">
                <a:solidFill>
                  <a:schemeClr val="bg1"/>
                </a:solidFill>
              </a:rPr>
            </a:br>
            <a:r>
              <a:rPr lang="en-US" sz="1799" dirty="0">
                <a:solidFill>
                  <a:schemeClr val="bg1"/>
                </a:solidFill>
              </a:rPr>
              <a:t>part of the modern Office</a:t>
            </a:r>
          </a:p>
        </p:txBody>
      </p:sp>
      <p:sp>
        <p:nvSpPr>
          <p:cNvPr id="191" name="TextBox 190"/>
          <p:cNvSpPr txBox="1"/>
          <p:nvPr userDrawn="1"/>
        </p:nvSpPr>
        <p:spPr>
          <a:xfrm>
            <a:off x="4242868"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WEB AND DEVICES APPS:</a:t>
            </a:r>
          </a:p>
          <a:p>
            <a:pPr>
              <a:lnSpc>
                <a:spcPct val="90000"/>
              </a:lnSpc>
              <a:spcAft>
                <a:spcPts val="600"/>
              </a:spcAft>
            </a:pPr>
            <a:r>
              <a:rPr lang="en-US" sz="1799" dirty="0">
                <a:solidFill>
                  <a:schemeClr val="bg1"/>
                </a:solidFill>
              </a:rPr>
              <a:t>Build smarter apps by </a:t>
            </a:r>
            <a:br>
              <a:rPr lang="en-US" sz="1799" dirty="0">
                <a:solidFill>
                  <a:schemeClr val="bg1"/>
                </a:solidFill>
              </a:rPr>
            </a:br>
            <a:r>
              <a:rPr lang="en-US" sz="1799" dirty="0">
                <a:solidFill>
                  <a:schemeClr val="bg1"/>
                </a:solidFill>
              </a:rPr>
              <a:t>connecting to Office services</a:t>
            </a:r>
          </a:p>
        </p:txBody>
      </p:sp>
      <p:sp>
        <p:nvSpPr>
          <p:cNvPr id="192" name="TextBox 191"/>
          <p:cNvSpPr txBox="1"/>
          <p:nvPr userDrawn="1"/>
        </p:nvSpPr>
        <p:spPr>
          <a:xfrm>
            <a:off x="8147862"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VOICE, VIDEO, CONNECTORS, AND BOTS</a:t>
            </a:r>
          </a:p>
          <a:p>
            <a:pPr>
              <a:lnSpc>
                <a:spcPct val="90000"/>
              </a:lnSpc>
              <a:spcAft>
                <a:spcPts val="600"/>
              </a:spcAft>
            </a:pPr>
            <a:r>
              <a:rPr lang="en-US" sz="1799" dirty="0">
                <a:solidFill>
                  <a:schemeClr val="bg1"/>
                </a:solidFill>
              </a:rPr>
              <a:t>Create the next generation </a:t>
            </a:r>
            <a:br>
              <a:rPr lang="en-US" sz="1799" dirty="0">
                <a:solidFill>
                  <a:schemeClr val="bg1"/>
                </a:solidFill>
              </a:rPr>
            </a:br>
            <a:r>
              <a:rPr lang="en-US" sz="1799" dirty="0">
                <a:solidFill>
                  <a:schemeClr val="bg1"/>
                </a:solidFill>
              </a:rPr>
              <a:t>of productivity solutions</a:t>
            </a:r>
          </a:p>
        </p:txBody>
      </p:sp>
      <p:sp>
        <p:nvSpPr>
          <p:cNvPr id="193" name="Isosceles Triangle 192"/>
          <p:cNvSpPr/>
          <p:nvPr userDrawn="1"/>
        </p:nvSpPr>
        <p:spPr bwMode="auto">
          <a:xfrm rot="10800000">
            <a:off x="1661003"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194" name="Isosceles Triangle 193"/>
          <p:cNvSpPr/>
          <p:nvPr userDrawn="1"/>
        </p:nvSpPr>
        <p:spPr bwMode="auto">
          <a:xfrm rot="10800000">
            <a:off x="5565996"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195" name="Isosceles Triangle 194"/>
          <p:cNvSpPr/>
          <p:nvPr userDrawn="1"/>
        </p:nvSpPr>
        <p:spPr bwMode="auto">
          <a:xfrm rot="10800000">
            <a:off x="9619207"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241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750" fill="hold"/>
                                        <p:tgtEl>
                                          <p:spTgt spid="190"/>
                                        </p:tgtEl>
                                        <p:attrNameLst>
                                          <p:attrName>ppt_x</p:attrName>
                                        </p:attrNameLst>
                                      </p:cBhvr>
                                      <p:tavLst>
                                        <p:tav tm="0">
                                          <p:val>
                                            <p:strVal val="1+#ppt_w/2"/>
                                          </p:val>
                                        </p:tav>
                                        <p:tav tm="100000">
                                          <p:val>
                                            <p:strVal val="#ppt_x"/>
                                          </p:val>
                                        </p:tav>
                                      </p:tavLst>
                                    </p:anim>
                                    <p:anim calcmode="lin" valueType="num">
                                      <p:cBhvr additive="base">
                                        <p:cTn id="8" dur="750" fill="hold"/>
                                        <p:tgtEl>
                                          <p:spTgt spid="190"/>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750" fill="hold"/>
                                        <p:tgtEl>
                                          <p:spTgt spid="175"/>
                                        </p:tgtEl>
                                        <p:attrNameLst>
                                          <p:attrName>ppt_x</p:attrName>
                                        </p:attrNameLst>
                                      </p:cBhvr>
                                      <p:tavLst>
                                        <p:tav tm="0">
                                          <p:val>
                                            <p:strVal val="#ppt_x"/>
                                          </p:val>
                                        </p:tav>
                                        <p:tav tm="100000">
                                          <p:val>
                                            <p:strVal val="#ppt_x"/>
                                          </p:val>
                                        </p:tav>
                                      </p:tavLst>
                                    </p:anim>
                                    <p:anim calcmode="lin" valueType="num">
                                      <p:cBhvr additive="base">
                                        <p:cTn id="12" dur="750" fill="hold"/>
                                        <p:tgtEl>
                                          <p:spTgt spid="175"/>
                                        </p:tgtEl>
                                        <p:attrNameLst>
                                          <p:attrName>ppt_y</p:attrName>
                                        </p:attrNameLst>
                                      </p:cBhvr>
                                      <p:tavLst>
                                        <p:tav tm="0">
                                          <p:val>
                                            <p:strVal val="1+#ppt_h/2"/>
                                          </p:val>
                                        </p:tav>
                                        <p:tav tm="100000">
                                          <p:val>
                                            <p:strVal val="#ppt_y"/>
                                          </p:val>
                                        </p:tav>
                                      </p:tavLst>
                                    </p:anim>
                                  </p:childTnLst>
                                </p:cTn>
                              </p:par>
                              <p:par>
                                <p:cTn id="13" presetID="12" presetClass="entr" presetSubtype="4" fill="hold" grpId="0" nodeType="withEffect">
                                  <p:stCondLst>
                                    <p:cond delay="250"/>
                                  </p:stCondLst>
                                  <p:childTnLst>
                                    <p:set>
                                      <p:cBhvr>
                                        <p:cTn id="14" dur="1" fill="hold">
                                          <p:stCondLst>
                                            <p:cond delay="0"/>
                                          </p:stCondLst>
                                        </p:cTn>
                                        <p:tgtEl>
                                          <p:spTgt spid="181"/>
                                        </p:tgtEl>
                                        <p:attrNameLst>
                                          <p:attrName>style.visibility</p:attrName>
                                        </p:attrNameLst>
                                      </p:cBhvr>
                                      <p:to>
                                        <p:strVal val="visible"/>
                                      </p:to>
                                    </p:set>
                                    <p:anim calcmode="lin" valueType="num">
                                      <p:cBhvr additive="base">
                                        <p:cTn id="15" dur="500"/>
                                        <p:tgtEl>
                                          <p:spTgt spid="181"/>
                                        </p:tgtEl>
                                        <p:attrNameLst>
                                          <p:attrName>ppt_y</p:attrName>
                                        </p:attrNameLst>
                                      </p:cBhvr>
                                      <p:tavLst>
                                        <p:tav tm="0">
                                          <p:val>
                                            <p:strVal val="#ppt_y+#ppt_h*1.125000"/>
                                          </p:val>
                                        </p:tav>
                                        <p:tav tm="100000">
                                          <p:val>
                                            <p:strVal val="#ppt_y"/>
                                          </p:val>
                                        </p:tav>
                                      </p:tavLst>
                                    </p:anim>
                                    <p:animEffect transition="in" filter="wipe(up)">
                                      <p:cBhvr>
                                        <p:cTn id="16" dur="500"/>
                                        <p:tgtEl>
                                          <p:spTgt spid="181"/>
                                        </p:tgtEl>
                                      </p:cBhvr>
                                    </p:animEffect>
                                  </p:childTnLst>
                                </p:cTn>
                              </p:par>
                              <p:par>
                                <p:cTn id="17" presetID="12" presetClass="entr" presetSubtype="1" fill="hold" grpId="0" nodeType="withEffect">
                                  <p:stCondLst>
                                    <p:cond delay="250"/>
                                  </p:stCondLst>
                                  <p:childTnLst>
                                    <p:set>
                                      <p:cBhvr>
                                        <p:cTn id="18" dur="1" fill="hold">
                                          <p:stCondLst>
                                            <p:cond delay="0"/>
                                          </p:stCondLst>
                                        </p:cTn>
                                        <p:tgtEl>
                                          <p:spTgt spid="193"/>
                                        </p:tgtEl>
                                        <p:attrNameLst>
                                          <p:attrName>style.visibility</p:attrName>
                                        </p:attrNameLst>
                                      </p:cBhvr>
                                      <p:to>
                                        <p:strVal val="visible"/>
                                      </p:to>
                                    </p:set>
                                    <p:anim calcmode="lin" valueType="num">
                                      <p:cBhvr additive="base">
                                        <p:cTn id="19" dur="500"/>
                                        <p:tgtEl>
                                          <p:spTgt spid="193"/>
                                        </p:tgtEl>
                                        <p:attrNameLst>
                                          <p:attrName>ppt_y</p:attrName>
                                        </p:attrNameLst>
                                      </p:cBhvr>
                                      <p:tavLst>
                                        <p:tav tm="0">
                                          <p:val>
                                            <p:strVal val="#ppt_y-#ppt_h*1.125000"/>
                                          </p:val>
                                        </p:tav>
                                        <p:tav tm="100000">
                                          <p:val>
                                            <p:strVal val="#ppt_y"/>
                                          </p:val>
                                        </p:tav>
                                      </p:tavLst>
                                    </p:anim>
                                    <p:animEffect transition="in" filter="wipe(down)">
                                      <p:cBhvr>
                                        <p:cTn id="20" dur="500"/>
                                        <p:tgtEl>
                                          <p:spTgt spid="19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177"/>
                                        </p:tgtEl>
                                        <p:attrNameLst>
                                          <p:attrName>style.visibility</p:attrName>
                                        </p:attrNameLst>
                                      </p:cBhvr>
                                      <p:to>
                                        <p:strVal val="visible"/>
                                      </p:to>
                                    </p:set>
                                    <p:anim calcmode="lin" valueType="num">
                                      <p:cBhvr additive="base">
                                        <p:cTn id="25" dur="750" fill="hold"/>
                                        <p:tgtEl>
                                          <p:spTgt spid="177"/>
                                        </p:tgtEl>
                                        <p:attrNameLst>
                                          <p:attrName>ppt_x</p:attrName>
                                        </p:attrNameLst>
                                      </p:cBhvr>
                                      <p:tavLst>
                                        <p:tav tm="0">
                                          <p:val>
                                            <p:strVal val="#ppt_x"/>
                                          </p:val>
                                        </p:tav>
                                        <p:tav tm="100000">
                                          <p:val>
                                            <p:strVal val="#ppt_x"/>
                                          </p:val>
                                        </p:tav>
                                      </p:tavLst>
                                    </p:anim>
                                    <p:anim calcmode="lin" valueType="num">
                                      <p:cBhvr additive="base">
                                        <p:cTn id="26" dur="750" fill="hold"/>
                                        <p:tgtEl>
                                          <p:spTgt spid="177"/>
                                        </p:tgtEl>
                                        <p:attrNameLst>
                                          <p:attrName>ppt_y</p:attrName>
                                        </p:attrNameLst>
                                      </p:cBhvr>
                                      <p:tavLst>
                                        <p:tav tm="0">
                                          <p:val>
                                            <p:strVal val="1+#ppt_h/2"/>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191"/>
                                        </p:tgtEl>
                                        <p:attrNameLst>
                                          <p:attrName>style.visibility</p:attrName>
                                        </p:attrNameLst>
                                      </p:cBhvr>
                                      <p:to>
                                        <p:strVal val="visible"/>
                                      </p:to>
                                    </p:set>
                                    <p:anim calcmode="lin" valueType="num">
                                      <p:cBhvr additive="base">
                                        <p:cTn id="29" dur="750" fill="hold"/>
                                        <p:tgtEl>
                                          <p:spTgt spid="191"/>
                                        </p:tgtEl>
                                        <p:attrNameLst>
                                          <p:attrName>ppt_x</p:attrName>
                                        </p:attrNameLst>
                                      </p:cBhvr>
                                      <p:tavLst>
                                        <p:tav tm="0">
                                          <p:val>
                                            <p:strVal val="1+#ppt_w/2"/>
                                          </p:val>
                                        </p:tav>
                                        <p:tav tm="100000">
                                          <p:val>
                                            <p:strVal val="#ppt_x"/>
                                          </p:val>
                                        </p:tav>
                                      </p:tavLst>
                                    </p:anim>
                                    <p:anim calcmode="lin" valueType="num">
                                      <p:cBhvr additive="base">
                                        <p:cTn id="30" dur="750" fill="hold"/>
                                        <p:tgtEl>
                                          <p:spTgt spid="191"/>
                                        </p:tgtEl>
                                        <p:attrNameLst>
                                          <p:attrName>ppt_y</p:attrName>
                                        </p:attrNameLst>
                                      </p:cBhvr>
                                      <p:tavLst>
                                        <p:tav tm="0">
                                          <p:val>
                                            <p:strVal val="#ppt_y"/>
                                          </p:val>
                                        </p:tav>
                                        <p:tav tm="100000">
                                          <p:val>
                                            <p:strVal val="#ppt_y"/>
                                          </p:val>
                                        </p:tav>
                                      </p:tavLst>
                                    </p:anim>
                                  </p:childTnLst>
                                </p:cTn>
                              </p:par>
                              <p:par>
                                <p:cTn id="31" presetID="22" presetClass="entr" presetSubtype="8" fill="hold" nodeType="withEffect">
                                  <p:stCondLst>
                                    <p:cond delay="0"/>
                                  </p:stCondLst>
                                  <p:childTnLst>
                                    <p:set>
                                      <p:cBhvr>
                                        <p:cTn id="32" dur="1" fill="hold">
                                          <p:stCondLst>
                                            <p:cond delay="0"/>
                                          </p:stCondLst>
                                        </p:cTn>
                                        <p:tgtEl>
                                          <p:spTgt spid="188"/>
                                        </p:tgtEl>
                                        <p:attrNameLst>
                                          <p:attrName>style.visibility</p:attrName>
                                        </p:attrNameLst>
                                      </p:cBhvr>
                                      <p:to>
                                        <p:strVal val="visible"/>
                                      </p:to>
                                    </p:set>
                                    <p:animEffect transition="in" filter="wipe(left)">
                                      <p:cBhvr>
                                        <p:cTn id="33" dur="750"/>
                                        <p:tgtEl>
                                          <p:spTgt spid="188"/>
                                        </p:tgtEl>
                                      </p:cBhvr>
                                    </p:animEffect>
                                  </p:childTnLst>
                                </p:cTn>
                              </p:par>
                              <p:par>
                                <p:cTn id="34" presetID="12" presetClass="entr" presetSubtype="4" fill="hold" grpId="0" nodeType="withEffect">
                                  <p:stCondLst>
                                    <p:cond delay="250"/>
                                  </p:stCondLst>
                                  <p:childTnLst>
                                    <p:set>
                                      <p:cBhvr>
                                        <p:cTn id="35" dur="1" fill="hold">
                                          <p:stCondLst>
                                            <p:cond delay="0"/>
                                          </p:stCondLst>
                                        </p:cTn>
                                        <p:tgtEl>
                                          <p:spTgt spid="182"/>
                                        </p:tgtEl>
                                        <p:attrNameLst>
                                          <p:attrName>style.visibility</p:attrName>
                                        </p:attrNameLst>
                                      </p:cBhvr>
                                      <p:to>
                                        <p:strVal val="visible"/>
                                      </p:to>
                                    </p:set>
                                    <p:anim calcmode="lin" valueType="num">
                                      <p:cBhvr additive="base">
                                        <p:cTn id="36" dur="500"/>
                                        <p:tgtEl>
                                          <p:spTgt spid="182"/>
                                        </p:tgtEl>
                                        <p:attrNameLst>
                                          <p:attrName>ppt_y</p:attrName>
                                        </p:attrNameLst>
                                      </p:cBhvr>
                                      <p:tavLst>
                                        <p:tav tm="0">
                                          <p:val>
                                            <p:strVal val="#ppt_y+#ppt_h*1.125000"/>
                                          </p:val>
                                        </p:tav>
                                        <p:tav tm="100000">
                                          <p:val>
                                            <p:strVal val="#ppt_y"/>
                                          </p:val>
                                        </p:tav>
                                      </p:tavLst>
                                    </p:anim>
                                    <p:animEffect transition="in" filter="wipe(up)">
                                      <p:cBhvr>
                                        <p:cTn id="37" dur="500"/>
                                        <p:tgtEl>
                                          <p:spTgt spid="182"/>
                                        </p:tgtEl>
                                      </p:cBhvr>
                                    </p:animEffect>
                                  </p:childTnLst>
                                </p:cTn>
                              </p:par>
                              <p:par>
                                <p:cTn id="38" presetID="12" presetClass="entr" presetSubtype="1" fill="hold" grpId="0" nodeType="withEffect">
                                  <p:stCondLst>
                                    <p:cond delay="250"/>
                                  </p:stCondLst>
                                  <p:childTnLst>
                                    <p:set>
                                      <p:cBhvr>
                                        <p:cTn id="39" dur="1" fill="hold">
                                          <p:stCondLst>
                                            <p:cond delay="0"/>
                                          </p:stCondLst>
                                        </p:cTn>
                                        <p:tgtEl>
                                          <p:spTgt spid="194"/>
                                        </p:tgtEl>
                                        <p:attrNameLst>
                                          <p:attrName>style.visibility</p:attrName>
                                        </p:attrNameLst>
                                      </p:cBhvr>
                                      <p:to>
                                        <p:strVal val="visible"/>
                                      </p:to>
                                    </p:set>
                                    <p:anim calcmode="lin" valueType="num">
                                      <p:cBhvr additive="base">
                                        <p:cTn id="40" dur="500"/>
                                        <p:tgtEl>
                                          <p:spTgt spid="194"/>
                                        </p:tgtEl>
                                        <p:attrNameLst>
                                          <p:attrName>ppt_y</p:attrName>
                                        </p:attrNameLst>
                                      </p:cBhvr>
                                      <p:tavLst>
                                        <p:tav tm="0">
                                          <p:val>
                                            <p:strVal val="#ppt_y-#ppt_h*1.125000"/>
                                          </p:val>
                                        </p:tav>
                                        <p:tav tm="100000">
                                          <p:val>
                                            <p:strVal val="#ppt_y"/>
                                          </p:val>
                                        </p:tav>
                                      </p:tavLst>
                                    </p:anim>
                                    <p:animEffect transition="in" filter="wipe(down)">
                                      <p:cBhvr>
                                        <p:cTn id="41" dur="500"/>
                                        <p:tgtEl>
                                          <p:spTgt spid="19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decel="100000" fill="hold" nodeType="clickEffect">
                                  <p:stCondLst>
                                    <p:cond delay="0"/>
                                  </p:stCondLst>
                                  <p:childTnLst>
                                    <p:set>
                                      <p:cBhvr>
                                        <p:cTn id="45" dur="1" fill="hold">
                                          <p:stCondLst>
                                            <p:cond delay="0"/>
                                          </p:stCondLst>
                                        </p:cTn>
                                        <p:tgtEl>
                                          <p:spTgt spid="176"/>
                                        </p:tgtEl>
                                        <p:attrNameLst>
                                          <p:attrName>style.visibility</p:attrName>
                                        </p:attrNameLst>
                                      </p:cBhvr>
                                      <p:to>
                                        <p:strVal val="visible"/>
                                      </p:to>
                                    </p:set>
                                    <p:anim calcmode="lin" valueType="num">
                                      <p:cBhvr additive="base">
                                        <p:cTn id="46" dur="750" fill="hold"/>
                                        <p:tgtEl>
                                          <p:spTgt spid="176"/>
                                        </p:tgtEl>
                                        <p:attrNameLst>
                                          <p:attrName>ppt_x</p:attrName>
                                        </p:attrNameLst>
                                      </p:cBhvr>
                                      <p:tavLst>
                                        <p:tav tm="0">
                                          <p:val>
                                            <p:strVal val="#ppt_x"/>
                                          </p:val>
                                        </p:tav>
                                        <p:tav tm="100000">
                                          <p:val>
                                            <p:strVal val="#ppt_x"/>
                                          </p:val>
                                        </p:tav>
                                      </p:tavLst>
                                    </p:anim>
                                    <p:anim calcmode="lin" valueType="num">
                                      <p:cBhvr additive="base">
                                        <p:cTn id="47" dur="750" fill="hold"/>
                                        <p:tgtEl>
                                          <p:spTgt spid="176"/>
                                        </p:tgtEl>
                                        <p:attrNameLst>
                                          <p:attrName>ppt_y</p:attrName>
                                        </p:attrNameLst>
                                      </p:cBhvr>
                                      <p:tavLst>
                                        <p:tav tm="0">
                                          <p:val>
                                            <p:strVal val="1+#ppt_h/2"/>
                                          </p:val>
                                        </p:tav>
                                        <p:tav tm="100000">
                                          <p:val>
                                            <p:strVal val="#ppt_y"/>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92"/>
                                        </p:tgtEl>
                                        <p:attrNameLst>
                                          <p:attrName>style.visibility</p:attrName>
                                        </p:attrNameLst>
                                      </p:cBhvr>
                                      <p:to>
                                        <p:strVal val="visible"/>
                                      </p:to>
                                    </p:set>
                                    <p:anim calcmode="lin" valueType="num">
                                      <p:cBhvr additive="base">
                                        <p:cTn id="50" dur="750" fill="hold"/>
                                        <p:tgtEl>
                                          <p:spTgt spid="192"/>
                                        </p:tgtEl>
                                        <p:attrNameLst>
                                          <p:attrName>ppt_x</p:attrName>
                                        </p:attrNameLst>
                                      </p:cBhvr>
                                      <p:tavLst>
                                        <p:tav tm="0">
                                          <p:val>
                                            <p:strVal val="1+#ppt_w/2"/>
                                          </p:val>
                                        </p:tav>
                                        <p:tav tm="100000">
                                          <p:val>
                                            <p:strVal val="#ppt_x"/>
                                          </p:val>
                                        </p:tav>
                                      </p:tavLst>
                                    </p:anim>
                                    <p:anim calcmode="lin" valueType="num">
                                      <p:cBhvr additive="base">
                                        <p:cTn id="51" dur="750" fill="hold"/>
                                        <p:tgtEl>
                                          <p:spTgt spid="192"/>
                                        </p:tgtEl>
                                        <p:attrNameLst>
                                          <p:attrName>ppt_y</p:attrName>
                                        </p:attrNameLst>
                                      </p:cBhvr>
                                      <p:tavLst>
                                        <p:tav tm="0">
                                          <p:val>
                                            <p:strVal val="#ppt_y"/>
                                          </p:val>
                                        </p:tav>
                                        <p:tav tm="100000">
                                          <p:val>
                                            <p:strVal val="#ppt_y"/>
                                          </p:val>
                                        </p:tav>
                                      </p:tavLst>
                                    </p:anim>
                                  </p:childTnLst>
                                </p:cTn>
                              </p:par>
                              <p:par>
                                <p:cTn id="52" presetID="22" presetClass="entr" presetSubtype="8" fill="hold" nodeType="withEffect">
                                  <p:stCondLst>
                                    <p:cond delay="0"/>
                                  </p:stCondLst>
                                  <p:childTnLst>
                                    <p:set>
                                      <p:cBhvr>
                                        <p:cTn id="53" dur="1" fill="hold">
                                          <p:stCondLst>
                                            <p:cond delay="0"/>
                                          </p:stCondLst>
                                        </p:cTn>
                                        <p:tgtEl>
                                          <p:spTgt spid="189"/>
                                        </p:tgtEl>
                                        <p:attrNameLst>
                                          <p:attrName>style.visibility</p:attrName>
                                        </p:attrNameLst>
                                      </p:cBhvr>
                                      <p:to>
                                        <p:strVal val="visible"/>
                                      </p:to>
                                    </p:set>
                                    <p:animEffect transition="in" filter="wipe(left)">
                                      <p:cBhvr>
                                        <p:cTn id="54" dur="750"/>
                                        <p:tgtEl>
                                          <p:spTgt spid="189"/>
                                        </p:tgtEl>
                                      </p:cBhvr>
                                    </p:animEffect>
                                  </p:childTnLst>
                                </p:cTn>
                              </p:par>
                              <p:par>
                                <p:cTn id="55" presetID="12" presetClass="entr" presetSubtype="4" fill="hold" nodeType="withEffect">
                                  <p:stCondLst>
                                    <p:cond delay="250"/>
                                  </p:stCondLst>
                                  <p:childTnLst>
                                    <p:set>
                                      <p:cBhvr>
                                        <p:cTn id="56" dur="1" fill="hold">
                                          <p:stCondLst>
                                            <p:cond delay="0"/>
                                          </p:stCondLst>
                                        </p:cTn>
                                        <p:tgtEl>
                                          <p:spTgt spid="183"/>
                                        </p:tgtEl>
                                        <p:attrNameLst>
                                          <p:attrName>style.visibility</p:attrName>
                                        </p:attrNameLst>
                                      </p:cBhvr>
                                      <p:to>
                                        <p:strVal val="visible"/>
                                      </p:to>
                                    </p:set>
                                    <p:anim calcmode="lin" valueType="num">
                                      <p:cBhvr additive="base">
                                        <p:cTn id="57" dur="500"/>
                                        <p:tgtEl>
                                          <p:spTgt spid="183"/>
                                        </p:tgtEl>
                                        <p:attrNameLst>
                                          <p:attrName>ppt_y</p:attrName>
                                        </p:attrNameLst>
                                      </p:cBhvr>
                                      <p:tavLst>
                                        <p:tav tm="0">
                                          <p:val>
                                            <p:strVal val="#ppt_y+#ppt_h*1.125000"/>
                                          </p:val>
                                        </p:tav>
                                        <p:tav tm="100000">
                                          <p:val>
                                            <p:strVal val="#ppt_y"/>
                                          </p:val>
                                        </p:tav>
                                      </p:tavLst>
                                    </p:anim>
                                    <p:animEffect transition="in" filter="wipe(up)">
                                      <p:cBhvr>
                                        <p:cTn id="58" dur="500"/>
                                        <p:tgtEl>
                                          <p:spTgt spid="183"/>
                                        </p:tgtEl>
                                      </p:cBhvr>
                                    </p:animEffect>
                                  </p:childTnLst>
                                </p:cTn>
                              </p:par>
                              <p:par>
                                <p:cTn id="59" presetID="12" presetClass="entr" presetSubtype="1" fill="hold" grpId="0" nodeType="withEffect">
                                  <p:stCondLst>
                                    <p:cond delay="250"/>
                                  </p:stCondLst>
                                  <p:childTnLst>
                                    <p:set>
                                      <p:cBhvr>
                                        <p:cTn id="60" dur="1" fill="hold">
                                          <p:stCondLst>
                                            <p:cond delay="0"/>
                                          </p:stCondLst>
                                        </p:cTn>
                                        <p:tgtEl>
                                          <p:spTgt spid="195"/>
                                        </p:tgtEl>
                                        <p:attrNameLst>
                                          <p:attrName>style.visibility</p:attrName>
                                        </p:attrNameLst>
                                      </p:cBhvr>
                                      <p:to>
                                        <p:strVal val="visible"/>
                                      </p:to>
                                    </p:set>
                                    <p:anim calcmode="lin" valueType="num">
                                      <p:cBhvr additive="base">
                                        <p:cTn id="61" dur="500"/>
                                        <p:tgtEl>
                                          <p:spTgt spid="195"/>
                                        </p:tgtEl>
                                        <p:attrNameLst>
                                          <p:attrName>ppt_y</p:attrName>
                                        </p:attrNameLst>
                                      </p:cBhvr>
                                      <p:tavLst>
                                        <p:tav tm="0">
                                          <p:val>
                                            <p:strVal val="#ppt_y-#ppt_h*1.125000"/>
                                          </p:val>
                                        </p:tav>
                                        <p:tav tm="100000">
                                          <p:val>
                                            <p:strVal val="#ppt_y"/>
                                          </p:val>
                                        </p:tav>
                                      </p:tavLst>
                                    </p:anim>
                                    <p:animEffect transition="in" filter="wipe(down)">
                                      <p:cBhvr>
                                        <p:cTn id="62"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182" grpId="0" animBg="1"/>
      <p:bldP spid="190" grpId="0" animBg="1"/>
      <p:bldP spid="191" grpId="0" animBg="1"/>
      <p:bldP spid="192" grpId="0" animBg="1"/>
      <p:bldP spid="193" grpId="0" animBg="1"/>
      <p:bldP spid="194" grpId="0" animBg="1"/>
      <p:bldP spid="195"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theme" Target="../theme/theme2.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 id="2147484295" r:id="rId32"/>
    <p:sldLayoutId id="2147484296" r:id="rId33"/>
    <p:sldLayoutId id="2147484298" r:id="rId34"/>
    <p:sldLayoutId id="2147484299" r:id="rId35"/>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image" Target="../media/image28.emf"/><Relationship Id="rId3" Type="http://schemas.openxmlformats.org/officeDocument/2006/relationships/image" Target="../media/image18.png"/><Relationship Id="rId7" Type="http://schemas.openxmlformats.org/officeDocument/2006/relationships/image" Target="../media/image22.emf"/><Relationship Id="rId12" Type="http://schemas.openxmlformats.org/officeDocument/2006/relationships/image" Target="../media/image27.emf"/><Relationship Id="rId17" Type="http://schemas.openxmlformats.org/officeDocument/2006/relationships/image" Target="../media/image32.emf"/><Relationship Id="rId2" Type="http://schemas.openxmlformats.org/officeDocument/2006/relationships/notesSlide" Target="../notesSlides/notesSlide9.xml"/><Relationship Id="rId16" Type="http://schemas.openxmlformats.org/officeDocument/2006/relationships/image" Target="../media/image31.emf"/><Relationship Id="rId1" Type="http://schemas.openxmlformats.org/officeDocument/2006/relationships/slideLayout" Target="../slideLayouts/slideLayout22.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5" Type="http://schemas.openxmlformats.org/officeDocument/2006/relationships/image" Target="../media/image30.emf"/><Relationship Id="rId10" Type="http://schemas.openxmlformats.org/officeDocument/2006/relationships/image" Target="../media/image25.emf"/><Relationship Id="rId4" Type="http://schemas.openxmlformats.org/officeDocument/2006/relationships/image" Target="../media/image19.png"/><Relationship Id="rId9" Type="http://schemas.openxmlformats.org/officeDocument/2006/relationships/image" Target="../media/image24.emf"/><Relationship Id="rId14" Type="http://schemas.openxmlformats.org/officeDocument/2006/relationships/image" Target="../media/image29.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37.emf"/><Relationship Id="rId7" Type="http://schemas.openxmlformats.org/officeDocument/2006/relationships/image" Target="../media/image26.emf"/><Relationship Id="rId12" Type="http://schemas.openxmlformats.org/officeDocument/2006/relationships/image" Target="../media/image40.emf"/><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25.emf"/><Relationship Id="rId11" Type="http://schemas.openxmlformats.org/officeDocument/2006/relationships/image" Target="../media/image39.emf"/><Relationship Id="rId5" Type="http://schemas.openxmlformats.org/officeDocument/2006/relationships/image" Target="../media/image21.emf"/><Relationship Id="rId10" Type="http://schemas.openxmlformats.org/officeDocument/2006/relationships/image" Target="../media/image24.emf"/><Relationship Id="rId4" Type="http://schemas.openxmlformats.org/officeDocument/2006/relationships/image" Target="../media/image12.png"/><Relationship Id="rId9" Type="http://schemas.openxmlformats.org/officeDocument/2006/relationships/image" Target="../media/image3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hyperlink" Target="https://yoursharepointadmin.sharepoint.com/" TargetMode="External"/><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hyperlink" Target="mailto:admin@myadmin.sharepoint.com"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50.emf"/><Relationship Id="rId7" Type="http://schemas.openxmlformats.org/officeDocument/2006/relationships/image" Target="../media/image28.emf"/><Relationship Id="rId2" Type="http://schemas.openxmlformats.org/officeDocument/2006/relationships/image" Target="../media/image30.emf"/><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image" Target="../media/image52.emf"/><Relationship Id="rId4" Type="http://schemas.openxmlformats.org/officeDocument/2006/relationships/image" Target="../media/image51.emf"/><Relationship Id="rId9"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50.emf"/><Relationship Id="rId2" Type="http://schemas.openxmlformats.org/officeDocument/2006/relationships/notesSlide" Target="../notesSlides/notesSlide23.xml"/><Relationship Id="rId1" Type="http://schemas.openxmlformats.org/officeDocument/2006/relationships/slideLayout" Target="../slideLayouts/slideLayout33.xml"/><Relationship Id="rId6" Type="http://schemas.openxmlformats.org/officeDocument/2006/relationships/image" Target="../media/image55.emf"/><Relationship Id="rId5" Type="http://schemas.openxmlformats.org/officeDocument/2006/relationships/image" Target="../media/image23.emf"/><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6.emf"/><Relationship Id="rId7" Type="http://schemas.openxmlformats.org/officeDocument/2006/relationships/image" Target="../media/image23.emf"/><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28.emf"/><Relationship Id="rId4" Type="http://schemas.openxmlformats.org/officeDocument/2006/relationships/image" Target="../media/image57.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hyperlink" Target="http://apisandbox.msdn.microsoft.com/" TargetMode="External"/><Relationship Id="rId7"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59.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64.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63.png"/><Relationship Id="rId5" Type="http://schemas.openxmlformats.org/officeDocument/2006/relationships/image" Target="../media/image62.emf"/><Relationship Id="rId4" Type="http://schemas.openxmlformats.org/officeDocument/2006/relationships/hyperlink" Target="http://stackoverflow.com/questions/tagged/ms-offi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5.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6000" dirty="0"/>
              <a:t>User profile and personalization with add-in model</a:t>
            </a:r>
          </a:p>
        </p:txBody>
      </p:sp>
      <p:sp>
        <p:nvSpPr>
          <p:cNvPr id="2" name="Text Placeholder 1"/>
          <p:cNvSpPr>
            <a:spLocks noGrp="1"/>
          </p:cNvSpPr>
          <p:nvPr>
            <p:ph type="body" sz="quarter" idx="12"/>
          </p:nvPr>
        </p:nvSpPr>
        <p:spPr/>
        <p:txBody>
          <a:bodyPr/>
          <a:lstStyle/>
          <a:p>
            <a:r>
              <a:rPr lang="en-US" dirty="0"/>
              <a:t>Name</a:t>
            </a:r>
          </a:p>
          <a:p>
            <a:r>
              <a:rPr lang="en-US" dirty="0"/>
              <a:t>Title</a:t>
            </a:r>
          </a:p>
          <a:p>
            <a:r>
              <a:rPr lang="en-US" dirty="0"/>
              <a:t>Company</a:t>
            </a:r>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12256" y="2338827"/>
            <a:ext cx="7001379" cy="3621276"/>
          </a:xfrm>
          <a:prstGeom prst="rect">
            <a:avLst/>
          </a:prstGeom>
        </p:spPr>
      </p:pic>
      <p:cxnSp>
        <p:nvCxnSpPr>
          <p:cNvPr id="3" name="Straight Connector 2"/>
          <p:cNvCxnSpPr/>
          <p:nvPr/>
        </p:nvCxnSpPr>
        <p:spPr>
          <a:xfrm>
            <a:off x="2511989" y="4394539"/>
            <a:ext cx="1143613" cy="561950"/>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4" name="TextBox 4"/>
          <p:cNvSpPr txBox="1"/>
          <p:nvPr/>
        </p:nvSpPr>
        <p:spPr>
          <a:xfrm>
            <a:off x="653409" y="3689771"/>
            <a:ext cx="2208714"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Show personalized news for particular user’s organization, including global news.</a:t>
            </a:r>
          </a:p>
        </p:txBody>
      </p:sp>
      <p:cxnSp>
        <p:nvCxnSpPr>
          <p:cNvPr id="7" name="Straight Connector 6"/>
          <p:cNvCxnSpPr/>
          <p:nvPr/>
        </p:nvCxnSpPr>
        <p:spPr>
          <a:xfrm>
            <a:off x="6329766" y="1906103"/>
            <a:ext cx="255459" cy="1560182"/>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6" name="TextBox 4"/>
          <p:cNvSpPr txBox="1"/>
          <p:nvPr/>
        </p:nvSpPr>
        <p:spPr>
          <a:xfrm>
            <a:off x="5225409" y="1331384"/>
            <a:ext cx="2208714"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Personalized image and link to country level sites in front page</a:t>
            </a:r>
          </a:p>
        </p:txBody>
      </p:sp>
      <p:cxnSp>
        <p:nvCxnSpPr>
          <p:cNvPr id="9" name="Straight Connector 8"/>
          <p:cNvCxnSpPr/>
          <p:nvPr/>
        </p:nvCxnSpPr>
        <p:spPr>
          <a:xfrm flipH="1">
            <a:off x="8968207" y="3912518"/>
            <a:ext cx="1595561" cy="482021"/>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0" name="TextBox 4"/>
          <p:cNvSpPr txBox="1"/>
          <p:nvPr/>
        </p:nvSpPr>
        <p:spPr>
          <a:xfrm>
            <a:off x="9459411" y="3337799"/>
            <a:ext cx="2208714"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Personalized information based on role of the particular user</a:t>
            </a:r>
          </a:p>
        </p:txBody>
      </p:sp>
      <p:cxnSp>
        <p:nvCxnSpPr>
          <p:cNvPr id="13" name="Straight Connector 12"/>
          <p:cNvCxnSpPr/>
          <p:nvPr/>
        </p:nvCxnSpPr>
        <p:spPr>
          <a:xfrm flipV="1">
            <a:off x="8085762" y="5040716"/>
            <a:ext cx="269293" cy="1052574"/>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2" name="TextBox 4"/>
          <p:cNvSpPr txBox="1"/>
          <p:nvPr/>
        </p:nvSpPr>
        <p:spPr>
          <a:xfrm>
            <a:off x="6712945" y="5741318"/>
            <a:ext cx="2208714"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Link lists, images, weather and so on based on user profile data.</a:t>
            </a:r>
          </a:p>
        </p:txBody>
      </p:sp>
      <p:cxnSp>
        <p:nvCxnSpPr>
          <p:cNvPr id="17" name="Straight Connector 16"/>
          <p:cNvCxnSpPr/>
          <p:nvPr/>
        </p:nvCxnSpPr>
        <p:spPr>
          <a:xfrm>
            <a:off x="3869734" y="2035328"/>
            <a:ext cx="1355675" cy="881858"/>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6" name="TextBox 4"/>
          <p:cNvSpPr txBox="1"/>
          <p:nvPr/>
        </p:nvSpPr>
        <p:spPr>
          <a:xfrm>
            <a:off x="2306503" y="1501696"/>
            <a:ext cx="1808302"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Cross site collection navigation with personalized links</a:t>
            </a:r>
          </a:p>
        </p:txBody>
      </p:sp>
      <p:sp>
        <p:nvSpPr>
          <p:cNvPr id="5" name="Title 4"/>
          <p:cNvSpPr>
            <a:spLocks noGrp="1"/>
          </p:cNvSpPr>
          <p:nvPr>
            <p:ph type="title"/>
          </p:nvPr>
        </p:nvSpPr>
        <p:spPr/>
        <p:txBody>
          <a:bodyPr/>
          <a:lstStyle/>
          <a:p>
            <a:r>
              <a:rPr lang="en-US" dirty="0"/>
              <a:t>Example scenarios with user profiles</a:t>
            </a:r>
            <a:endParaRPr lang="en-GB" dirty="0"/>
          </a:p>
        </p:txBody>
      </p:sp>
    </p:spTree>
    <p:extLst>
      <p:ext uri="{BB962C8B-B14F-4D97-AF65-F5344CB8AC3E}">
        <p14:creationId xmlns:p14="http://schemas.microsoft.com/office/powerpoint/2010/main" val="181070529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Custom attribute replication</a:t>
            </a:r>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391989" cy="1975926"/>
          </a:xfrm>
        </p:spPr>
        <p:txBody>
          <a:bodyPr/>
          <a:lstStyle/>
          <a:p>
            <a:r>
              <a:rPr lang="en-US" sz="3600" dirty="0"/>
              <a:t>What</a:t>
            </a:r>
          </a:p>
          <a:p>
            <a:pPr lvl="1"/>
            <a:r>
              <a:rPr lang="en-US" sz="2000" dirty="0"/>
              <a:t>Updating all of your user profiles from an external LOB System, or on </a:t>
            </a:r>
            <a:r>
              <a:rPr lang="en-US" sz="2000" dirty="0" err="1"/>
              <a:t>prem</a:t>
            </a:r>
            <a:r>
              <a:rPr lang="en-US" sz="2000" dirty="0"/>
              <a:t> SharePoint Profiles. </a:t>
            </a:r>
          </a:p>
          <a:p>
            <a:r>
              <a:rPr lang="en-US" sz="3600" dirty="0"/>
              <a:t>Why</a:t>
            </a:r>
          </a:p>
          <a:p>
            <a:pPr lvl="1"/>
            <a:r>
              <a:rPr lang="en-US" sz="2000" dirty="0"/>
              <a:t>You may desire that your users have consistent profiles as well as profile properties that can be used across the different SharePoint Environments. </a:t>
            </a:r>
          </a:p>
          <a:p>
            <a:pPr lvl="1"/>
            <a:r>
              <a:rPr lang="en-US" sz="2000" dirty="0"/>
              <a:t>SharePoint Profile Properties only receive a limited number of attributes from AAD and this cannot be extended. </a:t>
            </a:r>
          </a:p>
          <a:p>
            <a:r>
              <a:rPr lang="en-US" sz="3600" dirty="0"/>
              <a:t>How</a:t>
            </a:r>
          </a:p>
          <a:p>
            <a:pPr lvl="1"/>
            <a:r>
              <a:rPr lang="en-US" sz="2000" dirty="0"/>
              <a:t>Remote job that updates profile properties based on either on-</a:t>
            </a:r>
            <a:r>
              <a:rPr lang="en-US" sz="2000" dirty="0" err="1"/>
              <a:t>prem</a:t>
            </a:r>
            <a:r>
              <a:rPr lang="en-US" sz="2000" dirty="0"/>
              <a:t> SharePoint Properties and/or external LOB systems. </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a:t>Custom Attribute Replication</a:t>
            </a:r>
          </a:p>
        </p:txBody>
      </p:sp>
    </p:spTree>
    <p:extLst>
      <p:ext uri="{BB962C8B-B14F-4D97-AF65-F5344CB8AC3E}">
        <p14:creationId xmlns:p14="http://schemas.microsoft.com/office/powerpoint/2010/main" val="252039040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6" name="Straight Connector 75"/>
          <p:cNvCxnSpPr/>
          <p:nvPr/>
        </p:nvCxnSpPr>
        <p:spPr>
          <a:xfrm>
            <a:off x="4795654" y="1273210"/>
            <a:ext cx="7814" cy="5116946"/>
          </a:xfrm>
          <a:prstGeom prst="line">
            <a:avLst/>
          </a:prstGeom>
          <a:ln w="25400">
            <a:solidFill>
              <a:schemeClr val="tx1">
                <a:lumMod val="85000"/>
                <a:lumOff val="15000"/>
              </a:schemeClr>
            </a:solidFill>
            <a:prstDash val="sysDot"/>
            <a:headEnd type="none"/>
            <a:tailEnd type="none"/>
          </a:ln>
        </p:spPr>
        <p:style>
          <a:lnRef idx="1">
            <a:schemeClr val="accent5"/>
          </a:lnRef>
          <a:fillRef idx="0">
            <a:schemeClr val="accent5"/>
          </a:fillRef>
          <a:effectRef idx="0">
            <a:schemeClr val="accent5"/>
          </a:effectRef>
          <a:fontRef idx="minor">
            <a:schemeClr val="tx1"/>
          </a:fontRef>
        </p:style>
      </p:cxnSp>
      <p:cxnSp>
        <p:nvCxnSpPr>
          <p:cNvPr id="77" name="Straight Connector 76"/>
          <p:cNvCxnSpPr/>
          <p:nvPr/>
        </p:nvCxnSpPr>
        <p:spPr>
          <a:xfrm>
            <a:off x="8174882" y="1217265"/>
            <a:ext cx="7814" cy="5116946"/>
          </a:xfrm>
          <a:prstGeom prst="line">
            <a:avLst/>
          </a:prstGeom>
          <a:ln w="25400">
            <a:solidFill>
              <a:schemeClr val="tx1">
                <a:lumMod val="85000"/>
                <a:lumOff val="15000"/>
              </a:schemeClr>
            </a:solidFill>
            <a:prstDash val="sysDot"/>
            <a:headEnd type="none"/>
            <a:tailEnd type="none"/>
          </a:ln>
        </p:spPr>
        <p:style>
          <a:lnRef idx="1">
            <a:schemeClr val="accent5"/>
          </a:lnRef>
          <a:fillRef idx="0">
            <a:schemeClr val="accent5"/>
          </a:fillRef>
          <a:effectRef idx="0">
            <a:schemeClr val="accent5"/>
          </a:effectRef>
          <a:fontRef idx="minor">
            <a:schemeClr val="tx1"/>
          </a:fontRef>
        </p:style>
      </p:cxnSp>
      <p:cxnSp>
        <p:nvCxnSpPr>
          <p:cNvPr id="114" name="Straight Connector 113"/>
          <p:cNvCxnSpPr/>
          <p:nvPr/>
        </p:nvCxnSpPr>
        <p:spPr>
          <a:xfrm flipV="1">
            <a:off x="5600651" y="2872637"/>
            <a:ext cx="2080" cy="1517693"/>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User profile sync and usage process</a:t>
            </a:r>
          </a:p>
        </p:txBody>
      </p:sp>
      <p:cxnSp>
        <p:nvCxnSpPr>
          <p:cNvPr id="8" name="Straight Arrow Connector 7"/>
          <p:cNvCxnSpPr/>
          <p:nvPr/>
        </p:nvCxnSpPr>
        <p:spPr>
          <a:xfrm flipH="1">
            <a:off x="7542468" y="2667346"/>
            <a:ext cx="1739207" cy="1"/>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2" name="Group 11"/>
          <p:cNvGrpSpPr>
            <a:grpSpLocks noChangeAspect="1"/>
          </p:cNvGrpSpPr>
          <p:nvPr/>
        </p:nvGrpSpPr>
        <p:grpSpPr>
          <a:xfrm>
            <a:off x="2278388" y="4292968"/>
            <a:ext cx="2232422" cy="1408552"/>
            <a:chOff x="228958" y="3947862"/>
            <a:chExt cx="3963957" cy="2501068"/>
          </a:xfrm>
        </p:grpSpPr>
        <p:pic>
          <p:nvPicPr>
            <p:cNvPr id="13" name="Picture 12"/>
            <p:cNvPicPr>
              <a:picLocks noChangeAspect="1"/>
            </p:cNvPicPr>
            <p:nvPr/>
          </p:nvPicPr>
          <p:blipFill>
            <a:blip r:embed="rId3"/>
            <a:stretch>
              <a:fillRect/>
            </a:stretch>
          </p:blipFill>
          <p:spPr>
            <a:xfrm>
              <a:off x="228958" y="3947862"/>
              <a:ext cx="3562410" cy="1651084"/>
            </a:xfrm>
            <a:prstGeom prst="rect">
              <a:avLst/>
            </a:prstGeom>
            <a:ln>
              <a:solidFill>
                <a:schemeClr val="bg1">
                  <a:lumMod val="75000"/>
                </a:schemeClr>
              </a:solidFill>
            </a:ln>
            <a:effectLst>
              <a:softEdge rad="12700"/>
            </a:effectLst>
          </p:spPr>
        </p:pic>
        <p:pic>
          <p:nvPicPr>
            <p:cNvPr id="14" name="Picture 13"/>
            <p:cNvPicPr>
              <a:picLocks noChangeAspect="1"/>
            </p:cNvPicPr>
            <p:nvPr/>
          </p:nvPicPr>
          <p:blipFill>
            <a:blip r:embed="rId4"/>
            <a:stretch>
              <a:fillRect/>
            </a:stretch>
          </p:blipFill>
          <p:spPr>
            <a:xfrm>
              <a:off x="2470865" y="4828930"/>
              <a:ext cx="1722050" cy="1620000"/>
            </a:xfrm>
            <a:prstGeom prst="rect">
              <a:avLst/>
            </a:prstGeom>
            <a:ln>
              <a:solidFill>
                <a:schemeClr val="bg1">
                  <a:lumMod val="75000"/>
                </a:schemeClr>
              </a:solidFill>
            </a:ln>
            <a:effectLst>
              <a:softEdge rad="12700"/>
            </a:effectLst>
          </p:spPr>
        </p:pic>
      </p:grpSp>
      <p:cxnSp>
        <p:nvCxnSpPr>
          <p:cNvPr id="15" name="Straight Connector 14"/>
          <p:cNvCxnSpPr/>
          <p:nvPr/>
        </p:nvCxnSpPr>
        <p:spPr>
          <a:xfrm flipV="1">
            <a:off x="1504671" y="4914945"/>
            <a:ext cx="893483" cy="719672"/>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6" name="TextBox 4"/>
          <p:cNvSpPr txBox="1"/>
          <p:nvPr/>
        </p:nvSpPr>
        <p:spPr>
          <a:xfrm>
            <a:off x="756345" y="5085038"/>
            <a:ext cx="1735967" cy="1165595"/>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Functionalities can use the user profile properties to show information or to change the end user experience.</a:t>
            </a:r>
          </a:p>
        </p:txBody>
      </p:sp>
      <p:cxnSp>
        <p:nvCxnSpPr>
          <p:cNvPr id="22" name="Straight Arrow Connector 21"/>
          <p:cNvCxnSpPr/>
          <p:nvPr/>
        </p:nvCxnSpPr>
        <p:spPr>
          <a:xfrm flipH="1" flipV="1">
            <a:off x="3394599" y="3128271"/>
            <a:ext cx="6804" cy="1121780"/>
          </a:xfrm>
          <a:prstGeom prst="straightConnector1">
            <a:avLst/>
          </a:prstGeom>
          <a:ln w="53975">
            <a:solidFill>
              <a:schemeClr val="bg2"/>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8" name="Straight Arrow Connector 27"/>
          <p:cNvCxnSpPr/>
          <p:nvPr/>
        </p:nvCxnSpPr>
        <p:spPr>
          <a:xfrm flipH="1" flipV="1">
            <a:off x="4161112" y="3279848"/>
            <a:ext cx="3559022" cy="1024519"/>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45" name="Group 44"/>
          <p:cNvGrpSpPr/>
          <p:nvPr/>
        </p:nvGrpSpPr>
        <p:grpSpPr>
          <a:xfrm>
            <a:off x="2636556" y="3920770"/>
            <a:ext cx="514401" cy="514401"/>
            <a:chOff x="492" y="17985"/>
            <a:chExt cx="524853" cy="524853"/>
          </a:xfrm>
        </p:grpSpPr>
        <p:sp>
          <p:nvSpPr>
            <p:cNvPr id="46" name="Oval 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5</a:t>
              </a:r>
            </a:p>
          </p:txBody>
        </p:sp>
      </p:grpSp>
      <p:grpSp>
        <p:nvGrpSpPr>
          <p:cNvPr id="49" name="Group 48"/>
          <p:cNvGrpSpPr>
            <a:grpSpLocks noChangeAspect="1"/>
          </p:cNvGrpSpPr>
          <p:nvPr/>
        </p:nvGrpSpPr>
        <p:grpSpPr>
          <a:xfrm>
            <a:off x="9418421" y="2241141"/>
            <a:ext cx="1806729" cy="1008000"/>
            <a:chOff x="4399736" y="2959782"/>
            <a:chExt cx="1527240" cy="852069"/>
          </a:xfrm>
        </p:grpSpPr>
        <p:sp>
          <p:nvSpPr>
            <p:cNvPr id="50" name="Rectangle 49"/>
            <p:cNvSpPr/>
            <p:nvPr/>
          </p:nvSpPr>
          <p:spPr bwMode="auto">
            <a:xfrm>
              <a:off x="4399736" y="2959782"/>
              <a:ext cx="1332872" cy="690285"/>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dirty="0">
                  <a:solidFill>
                    <a:schemeClr val="tx1">
                      <a:lumMod val="65000"/>
                      <a:lumOff val="35000"/>
                    </a:schemeClr>
                  </a:solidFill>
                  <a:ea typeface="Segoe UI" pitchFamily="34" charset="0"/>
                  <a:cs typeface="Segoe UI" pitchFamily="34" charset="0"/>
                </a:rPr>
                <a:t>Active Directory</a:t>
              </a:r>
            </a:p>
          </p:txBody>
        </p:sp>
        <p:pic>
          <p:nvPicPr>
            <p:cNvPr id="51" name="Picture 50"/>
            <p:cNvPicPr>
              <a:picLocks noChangeAspect="1"/>
            </p:cNvPicPr>
            <p:nvPr/>
          </p:nvPicPr>
          <p:blipFill>
            <a:blip r:embed="rId5"/>
            <a:stretch>
              <a:fillRect/>
            </a:stretch>
          </p:blipFill>
          <p:spPr>
            <a:xfrm>
              <a:off x="5327076" y="3078830"/>
              <a:ext cx="599900" cy="733021"/>
            </a:xfrm>
            <a:prstGeom prst="rect">
              <a:avLst/>
            </a:prstGeom>
          </p:spPr>
        </p:pic>
      </p:grpSp>
      <p:grpSp>
        <p:nvGrpSpPr>
          <p:cNvPr id="52" name="Group 51"/>
          <p:cNvGrpSpPr/>
          <p:nvPr/>
        </p:nvGrpSpPr>
        <p:grpSpPr>
          <a:xfrm>
            <a:off x="7274918" y="4349068"/>
            <a:ext cx="2098115" cy="1028981"/>
            <a:chOff x="6200541" y="5045909"/>
            <a:chExt cx="2098115" cy="1028981"/>
          </a:xfrm>
        </p:grpSpPr>
        <p:sp>
          <p:nvSpPr>
            <p:cNvPr id="53" name="Rectangle 52"/>
            <p:cNvSpPr/>
            <p:nvPr/>
          </p:nvSpPr>
          <p:spPr bwMode="auto">
            <a:xfrm>
              <a:off x="6200541" y="5045909"/>
              <a:ext cx="1837372" cy="801176"/>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dirty="0">
                  <a:solidFill>
                    <a:schemeClr val="tx1">
                      <a:lumMod val="65000"/>
                      <a:lumOff val="35000"/>
                    </a:schemeClr>
                  </a:solidFill>
                  <a:ea typeface="Segoe UI" pitchFamily="34" charset="0"/>
                  <a:cs typeface="Segoe UI" pitchFamily="34" charset="0"/>
                </a:rPr>
                <a:t>Custom </a:t>
              </a:r>
              <a:br>
                <a:rPr lang="en-US" sz="1400" dirty="0">
                  <a:solidFill>
                    <a:schemeClr val="tx1">
                      <a:lumMod val="65000"/>
                      <a:lumOff val="35000"/>
                    </a:schemeClr>
                  </a:solidFill>
                  <a:ea typeface="Segoe UI" pitchFamily="34" charset="0"/>
                  <a:cs typeface="Segoe UI" pitchFamily="34" charset="0"/>
                </a:rPr>
              </a:br>
              <a:r>
                <a:rPr lang="en-US" sz="1400" dirty="0">
                  <a:solidFill>
                    <a:schemeClr val="tx1">
                      <a:lumMod val="65000"/>
                      <a:lumOff val="35000"/>
                    </a:schemeClr>
                  </a:solidFill>
                  <a:ea typeface="Segoe UI" pitchFamily="34" charset="0"/>
                  <a:cs typeface="Segoe UI" pitchFamily="34" charset="0"/>
                </a:rPr>
                <a:t>synchronization</a:t>
              </a:r>
              <a:br>
                <a:rPr lang="en-US" sz="1400" dirty="0">
                  <a:solidFill>
                    <a:schemeClr val="tx1">
                      <a:lumMod val="65000"/>
                      <a:lumOff val="35000"/>
                    </a:schemeClr>
                  </a:solidFill>
                  <a:ea typeface="Segoe UI" pitchFamily="34" charset="0"/>
                  <a:cs typeface="Segoe UI" pitchFamily="34" charset="0"/>
                </a:rPr>
              </a:br>
              <a:r>
                <a:rPr lang="en-US" sz="1400" dirty="0">
                  <a:solidFill>
                    <a:schemeClr val="tx1">
                      <a:lumMod val="65000"/>
                      <a:lumOff val="35000"/>
                    </a:schemeClr>
                  </a:solidFill>
                  <a:ea typeface="Segoe UI" pitchFamily="34" charset="0"/>
                  <a:cs typeface="Segoe UI" pitchFamily="34" charset="0"/>
                </a:rPr>
                <a:t>tool </a:t>
              </a:r>
            </a:p>
          </p:txBody>
        </p:sp>
        <p:grpSp>
          <p:nvGrpSpPr>
            <p:cNvPr id="54" name="Group 53"/>
            <p:cNvGrpSpPr/>
            <p:nvPr/>
          </p:nvGrpSpPr>
          <p:grpSpPr>
            <a:xfrm>
              <a:off x="7523450" y="5181101"/>
              <a:ext cx="775206" cy="893789"/>
              <a:chOff x="3380520" y="3675113"/>
              <a:chExt cx="775206" cy="893789"/>
            </a:xfrm>
          </p:grpSpPr>
          <p:pic>
            <p:nvPicPr>
              <p:cNvPr id="55" name="Picture 54"/>
              <p:cNvPicPr>
                <a:picLocks noChangeAspect="1"/>
              </p:cNvPicPr>
              <p:nvPr/>
            </p:nvPicPr>
            <p:blipFill>
              <a:blip r:embed="rId6"/>
              <a:stretch>
                <a:fillRect/>
              </a:stretch>
            </p:blipFill>
            <p:spPr>
              <a:xfrm>
                <a:off x="3380520" y="3675113"/>
                <a:ext cx="477423" cy="839046"/>
              </a:xfrm>
              <a:prstGeom prst="rect">
                <a:avLst/>
              </a:prstGeom>
            </p:spPr>
          </p:pic>
          <p:pic>
            <p:nvPicPr>
              <p:cNvPr id="56" name="Picture 55"/>
              <p:cNvPicPr>
                <a:picLocks noChangeAspect="1"/>
              </p:cNvPicPr>
              <p:nvPr/>
            </p:nvPicPr>
            <p:blipFill>
              <a:blip r:embed="rId7"/>
              <a:stretch>
                <a:fillRect/>
              </a:stretch>
            </p:blipFill>
            <p:spPr>
              <a:xfrm>
                <a:off x="3599526" y="4130422"/>
                <a:ext cx="556200" cy="438480"/>
              </a:xfrm>
              <a:prstGeom prst="rect">
                <a:avLst/>
              </a:prstGeom>
            </p:spPr>
          </p:pic>
        </p:grpSp>
      </p:grpSp>
      <p:grpSp>
        <p:nvGrpSpPr>
          <p:cNvPr id="27" name="Group 26"/>
          <p:cNvGrpSpPr>
            <a:grpSpLocks noChangeAspect="1"/>
          </p:cNvGrpSpPr>
          <p:nvPr/>
        </p:nvGrpSpPr>
        <p:grpSpPr>
          <a:xfrm>
            <a:off x="1041181" y="1266420"/>
            <a:ext cx="3096062" cy="2628000"/>
            <a:chOff x="1189689" y="976497"/>
            <a:chExt cx="3486193" cy="2959150"/>
          </a:xfrm>
        </p:grpSpPr>
        <p:grpSp>
          <p:nvGrpSpPr>
            <p:cNvPr id="36" name="Group 35"/>
            <p:cNvGrpSpPr/>
            <p:nvPr/>
          </p:nvGrpSpPr>
          <p:grpSpPr>
            <a:xfrm>
              <a:off x="3605640" y="1950993"/>
              <a:ext cx="1070242" cy="1327793"/>
              <a:chOff x="1919646" y="3675113"/>
              <a:chExt cx="902998" cy="1126838"/>
            </a:xfrm>
          </p:grpSpPr>
          <p:pic>
            <p:nvPicPr>
              <p:cNvPr id="38" name="Picture 37"/>
              <p:cNvPicPr>
                <a:picLocks noChangeAspect="1"/>
              </p:cNvPicPr>
              <p:nvPr/>
            </p:nvPicPr>
            <p:blipFill>
              <a:blip r:embed="rId8"/>
              <a:stretch>
                <a:fillRect/>
              </a:stretch>
            </p:blipFill>
            <p:spPr>
              <a:xfrm>
                <a:off x="1919646" y="3675113"/>
                <a:ext cx="674964" cy="892879"/>
              </a:xfrm>
              <a:prstGeom prst="rect">
                <a:avLst/>
              </a:prstGeom>
            </p:spPr>
          </p:pic>
          <p:pic>
            <p:nvPicPr>
              <p:cNvPr id="48" name="Picture 47"/>
              <p:cNvPicPr>
                <a:picLocks noChangeAspect="1"/>
              </p:cNvPicPr>
              <p:nvPr/>
            </p:nvPicPr>
            <p:blipFill>
              <a:blip r:embed="rId9"/>
              <a:stretch>
                <a:fillRect/>
              </a:stretch>
            </p:blipFill>
            <p:spPr>
              <a:xfrm>
                <a:off x="2210824" y="4189471"/>
                <a:ext cx="611820" cy="612480"/>
              </a:xfrm>
              <a:prstGeom prst="rect">
                <a:avLst/>
              </a:prstGeom>
            </p:spPr>
          </p:pic>
        </p:grpSp>
        <p:grpSp>
          <p:nvGrpSpPr>
            <p:cNvPr id="57" name="Group 56"/>
            <p:cNvGrpSpPr/>
            <p:nvPr/>
          </p:nvGrpSpPr>
          <p:grpSpPr>
            <a:xfrm>
              <a:off x="1189689" y="1453879"/>
              <a:ext cx="2516893" cy="2481768"/>
              <a:chOff x="4383758" y="2311697"/>
              <a:chExt cx="2516893" cy="2481768"/>
            </a:xfrm>
          </p:grpSpPr>
          <p:sp>
            <p:nvSpPr>
              <p:cNvPr id="58" name="Rectangle 57"/>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59" name="Group 58"/>
              <p:cNvGrpSpPr/>
              <p:nvPr/>
            </p:nvGrpSpPr>
            <p:grpSpPr>
              <a:xfrm>
                <a:off x="5421611" y="2886866"/>
                <a:ext cx="1479040" cy="1043909"/>
                <a:chOff x="4557447" y="1721445"/>
                <a:chExt cx="1479040" cy="1043909"/>
              </a:xfrm>
            </p:grpSpPr>
            <p:pic>
              <p:nvPicPr>
                <p:cNvPr id="67" name="Picture 66"/>
                <p:cNvPicPr>
                  <a:picLocks noChangeAspect="1"/>
                </p:cNvPicPr>
                <p:nvPr/>
              </p:nvPicPr>
              <p:blipFill>
                <a:blip r:embed="rId6"/>
                <a:stretch>
                  <a:fillRect/>
                </a:stretch>
              </p:blipFill>
              <p:spPr>
                <a:xfrm>
                  <a:off x="4557447" y="1902539"/>
                  <a:ext cx="477423" cy="839046"/>
                </a:xfrm>
                <a:prstGeom prst="rect">
                  <a:avLst/>
                </a:prstGeom>
              </p:spPr>
            </p:pic>
            <p:pic>
              <p:nvPicPr>
                <p:cNvPr id="68" name="Picture 67"/>
                <p:cNvPicPr>
                  <a:picLocks noChangeAspect="1"/>
                </p:cNvPicPr>
                <p:nvPr/>
              </p:nvPicPr>
              <p:blipFill>
                <a:blip r:embed="rId6"/>
                <a:stretch>
                  <a:fillRect/>
                </a:stretch>
              </p:blipFill>
              <p:spPr>
                <a:xfrm>
                  <a:off x="4869643" y="1721445"/>
                  <a:ext cx="477423" cy="839046"/>
                </a:xfrm>
                <a:prstGeom prst="rect">
                  <a:avLst/>
                </a:prstGeom>
              </p:spPr>
            </p:pic>
            <p:pic>
              <p:nvPicPr>
                <p:cNvPr id="69" name="Picture 68"/>
                <p:cNvPicPr>
                  <a:picLocks noChangeAspect="1"/>
                </p:cNvPicPr>
                <p:nvPr/>
              </p:nvPicPr>
              <p:blipFill>
                <a:blip r:embed="rId10"/>
                <a:stretch>
                  <a:fillRect/>
                </a:stretch>
              </p:blipFill>
              <p:spPr>
                <a:xfrm>
                  <a:off x="5153580" y="1902539"/>
                  <a:ext cx="882907" cy="862815"/>
                </a:xfrm>
                <a:prstGeom prst="rect">
                  <a:avLst/>
                </a:prstGeom>
              </p:spPr>
            </p:pic>
          </p:grpSp>
          <p:grpSp>
            <p:nvGrpSpPr>
              <p:cNvPr id="60" name="Group 59"/>
              <p:cNvGrpSpPr/>
              <p:nvPr/>
            </p:nvGrpSpPr>
            <p:grpSpPr>
              <a:xfrm>
                <a:off x="4880542" y="3820782"/>
                <a:ext cx="944427" cy="972683"/>
                <a:chOff x="3981885" y="2834055"/>
                <a:chExt cx="944427" cy="972683"/>
              </a:xfrm>
            </p:grpSpPr>
            <p:pic>
              <p:nvPicPr>
                <p:cNvPr id="64" name="Picture 63"/>
                <p:cNvPicPr>
                  <a:picLocks noChangeAspect="1"/>
                </p:cNvPicPr>
                <p:nvPr/>
              </p:nvPicPr>
              <p:blipFill>
                <a:blip r:embed="rId6"/>
                <a:stretch>
                  <a:fillRect/>
                </a:stretch>
              </p:blipFill>
              <p:spPr>
                <a:xfrm>
                  <a:off x="3981885" y="2967692"/>
                  <a:ext cx="477423" cy="839046"/>
                </a:xfrm>
                <a:prstGeom prst="rect">
                  <a:avLst/>
                </a:prstGeom>
              </p:spPr>
            </p:pic>
            <p:pic>
              <p:nvPicPr>
                <p:cNvPr id="65" name="Picture 64"/>
                <p:cNvPicPr>
                  <a:picLocks noChangeAspect="1"/>
                </p:cNvPicPr>
                <p:nvPr/>
              </p:nvPicPr>
              <p:blipFill>
                <a:blip r:embed="rId6"/>
                <a:stretch>
                  <a:fillRect/>
                </a:stretch>
              </p:blipFill>
              <p:spPr>
                <a:xfrm>
                  <a:off x="4269036" y="2834055"/>
                  <a:ext cx="477423" cy="839046"/>
                </a:xfrm>
                <a:prstGeom prst="rect">
                  <a:avLst/>
                </a:prstGeom>
              </p:spPr>
            </p:pic>
            <p:pic>
              <p:nvPicPr>
                <p:cNvPr id="66" name="Picture 65"/>
                <p:cNvPicPr>
                  <a:picLocks noChangeAspect="1"/>
                </p:cNvPicPr>
                <p:nvPr/>
              </p:nvPicPr>
              <p:blipFill>
                <a:blip r:embed="rId11"/>
                <a:stretch>
                  <a:fillRect/>
                </a:stretch>
              </p:blipFill>
              <p:spPr>
                <a:xfrm>
                  <a:off x="4480085" y="3260431"/>
                  <a:ext cx="446227" cy="456212"/>
                </a:xfrm>
                <a:prstGeom prst="rect">
                  <a:avLst/>
                </a:prstGeom>
              </p:spPr>
            </p:pic>
          </p:grpSp>
          <p:grpSp>
            <p:nvGrpSpPr>
              <p:cNvPr id="61" name="Group 60"/>
              <p:cNvGrpSpPr/>
              <p:nvPr/>
            </p:nvGrpSpPr>
            <p:grpSpPr>
              <a:xfrm>
                <a:off x="4383758" y="2988031"/>
                <a:ext cx="968998" cy="971748"/>
                <a:chOff x="3601101" y="2714202"/>
                <a:chExt cx="968998" cy="971748"/>
              </a:xfrm>
            </p:grpSpPr>
            <p:pic>
              <p:nvPicPr>
                <p:cNvPr id="62" name="Picture 61"/>
                <p:cNvPicPr>
                  <a:picLocks noChangeAspect="1"/>
                </p:cNvPicPr>
                <p:nvPr/>
              </p:nvPicPr>
              <p:blipFill>
                <a:blip r:embed="rId6"/>
                <a:stretch>
                  <a:fillRect/>
                </a:stretch>
              </p:blipFill>
              <p:spPr>
                <a:xfrm>
                  <a:off x="3601101" y="2846904"/>
                  <a:ext cx="477423" cy="839046"/>
                </a:xfrm>
                <a:prstGeom prst="rect">
                  <a:avLst/>
                </a:prstGeom>
              </p:spPr>
            </p:pic>
            <p:pic>
              <p:nvPicPr>
                <p:cNvPr id="63" name="Picture 62"/>
                <p:cNvPicPr>
                  <a:picLocks noChangeAspect="1"/>
                </p:cNvPicPr>
                <p:nvPr/>
              </p:nvPicPr>
              <p:blipFill>
                <a:blip r:embed="rId12"/>
                <a:stretch>
                  <a:fillRect/>
                </a:stretch>
              </p:blipFill>
              <p:spPr>
                <a:xfrm>
                  <a:off x="3875612" y="2714202"/>
                  <a:ext cx="694487" cy="898458"/>
                </a:xfrm>
                <a:prstGeom prst="rect">
                  <a:avLst/>
                </a:prstGeom>
              </p:spPr>
            </p:pic>
          </p:grpSp>
        </p:grpSp>
        <p:pic>
          <p:nvPicPr>
            <p:cNvPr id="70" name="Picture 69"/>
            <p:cNvPicPr>
              <a:picLocks noChangeAspect="1"/>
            </p:cNvPicPr>
            <p:nvPr/>
          </p:nvPicPr>
          <p:blipFill>
            <a:blip r:embed="rId13"/>
            <a:stretch>
              <a:fillRect/>
            </a:stretch>
          </p:blipFill>
          <p:spPr>
            <a:xfrm>
              <a:off x="3058769" y="976497"/>
              <a:ext cx="1485788" cy="974496"/>
            </a:xfrm>
            <a:prstGeom prst="rect">
              <a:avLst/>
            </a:prstGeom>
          </p:spPr>
        </p:pic>
      </p:grpSp>
      <p:grpSp>
        <p:nvGrpSpPr>
          <p:cNvPr id="89" name="Group 88"/>
          <p:cNvGrpSpPr>
            <a:grpSpLocks noChangeAspect="1"/>
          </p:cNvGrpSpPr>
          <p:nvPr/>
        </p:nvGrpSpPr>
        <p:grpSpPr>
          <a:xfrm>
            <a:off x="4878800" y="1341191"/>
            <a:ext cx="1036712" cy="654167"/>
            <a:chOff x="3902878" y="1796207"/>
            <a:chExt cx="917354" cy="578852"/>
          </a:xfrm>
        </p:grpSpPr>
        <p:pic>
          <p:nvPicPr>
            <p:cNvPr id="90" name="Picture 89"/>
            <p:cNvPicPr>
              <a:picLocks noChangeAspect="1"/>
            </p:cNvPicPr>
            <p:nvPr/>
          </p:nvPicPr>
          <p:blipFill>
            <a:blip r:embed="rId14"/>
            <a:stretch>
              <a:fillRect/>
            </a:stretch>
          </p:blipFill>
          <p:spPr>
            <a:xfrm>
              <a:off x="3902878" y="1837417"/>
              <a:ext cx="842451" cy="537642"/>
            </a:xfrm>
            <a:prstGeom prst="rect">
              <a:avLst/>
            </a:prstGeom>
          </p:spPr>
        </p:pic>
        <p:pic>
          <p:nvPicPr>
            <p:cNvPr id="91" name="Picture 90"/>
            <p:cNvPicPr>
              <a:picLocks noChangeAspect="1"/>
            </p:cNvPicPr>
            <p:nvPr/>
          </p:nvPicPr>
          <p:blipFill>
            <a:blip r:embed="rId15"/>
            <a:stretch>
              <a:fillRect/>
            </a:stretch>
          </p:blipFill>
          <p:spPr>
            <a:xfrm>
              <a:off x="4399736" y="1796207"/>
              <a:ext cx="420496" cy="432326"/>
            </a:xfrm>
            <a:prstGeom prst="rect">
              <a:avLst/>
            </a:prstGeom>
          </p:spPr>
        </p:pic>
      </p:grpSp>
      <p:grpSp>
        <p:nvGrpSpPr>
          <p:cNvPr id="101" name="Group 100"/>
          <p:cNvGrpSpPr/>
          <p:nvPr/>
        </p:nvGrpSpPr>
        <p:grpSpPr>
          <a:xfrm>
            <a:off x="5900514" y="2081833"/>
            <a:ext cx="1671753" cy="1178178"/>
            <a:chOff x="4083837" y="2553181"/>
            <a:chExt cx="1671753" cy="1178178"/>
          </a:xfrm>
        </p:grpSpPr>
        <p:grpSp>
          <p:nvGrpSpPr>
            <p:cNvPr id="102" name="Group 101"/>
            <p:cNvGrpSpPr/>
            <p:nvPr/>
          </p:nvGrpSpPr>
          <p:grpSpPr>
            <a:xfrm>
              <a:off x="4083837" y="2553181"/>
              <a:ext cx="1671753" cy="997888"/>
              <a:chOff x="2917081" y="2579702"/>
              <a:chExt cx="1671753" cy="997888"/>
            </a:xfrm>
          </p:grpSpPr>
          <p:sp>
            <p:nvSpPr>
              <p:cNvPr id="104" name="Rectangle 103"/>
              <p:cNvSpPr/>
              <p:nvPr/>
            </p:nvSpPr>
            <p:spPr bwMode="auto">
              <a:xfrm>
                <a:off x="2917081" y="2679683"/>
                <a:ext cx="1440113" cy="897907"/>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dirty="0">
                    <a:solidFill>
                      <a:schemeClr val="tx1">
                        <a:lumMod val="65000"/>
                        <a:lumOff val="35000"/>
                      </a:schemeClr>
                    </a:solidFill>
                    <a:ea typeface="Segoe UI" pitchFamily="34" charset="0"/>
                    <a:cs typeface="Segoe UI" pitchFamily="34" charset="0"/>
                  </a:rPr>
                  <a:t>Azure </a:t>
                </a:r>
                <a:br>
                  <a:rPr lang="en-US" dirty="0">
                    <a:solidFill>
                      <a:schemeClr val="tx1">
                        <a:lumMod val="65000"/>
                        <a:lumOff val="35000"/>
                      </a:schemeClr>
                    </a:solidFill>
                    <a:ea typeface="Segoe UI" pitchFamily="34" charset="0"/>
                    <a:cs typeface="Segoe UI" pitchFamily="34" charset="0"/>
                  </a:rPr>
                </a:br>
                <a:r>
                  <a:rPr lang="en-US" dirty="0">
                    <a:solidFill>
                      <a:schemeClr val="tx1">
                        <a:lumMod val="65000"/>
                        <a:lumOff val="35000"/>
                      </a:schemeClr>
                    </a:solidFill>
                    <a:ea typeface="Segoe UI" pitchFamily="34" charset="0"/>
                    <a:cs typeface="Segoe UI" pitchFamily="34" charset="0"/>
                  </a:rPr>
                  <a:t>Active Directory</a:t>
                </a:r>
              </a:p>
            </p:txBody>
          </p:sp>
          <p:pic>
            <p:nvPicPr>
              <p:cNvPr id="105" name="Picture 104"/>
              <p:cNvPicPr>
                <a:picLocks noChangeAspect="1"/>
              </p:cNvPicPr>
              <p:nvPr/>
            </p:nvPicPr>
            <p:blipFill>
              <a:blip r:embed="rId15"/>
              <a:stretch>
                <a:fillRect/>
              </a:stretch>
            </p:blipFill>
            <p:spPr>
              <a:xfrm>
                <a:off x="4168338" y="2579702"/>
                <a:ext cx="420496" cy="432326"/>
              </a:xfrm>
              <a:prstGeom prst="rect">
                <a:avLst/>
              </a:prstGeom>
            </p:spPr>
          </p:pic>
        </p:grpSp>
        <p:pic>
          <p:nvPicPr>
            <p:cNvPr id="103" name="Picture 102"/>
            <p:cNvPicPr>
              <a:picLocks noChangeAspect="1"/>
            </p:cNvPicPr>
            <p:nvPr/>
          </p:nvPicPr>
          <p:blipFill>
            <a:blip r:embed="rId16"/>
            <a:stretch>
              <a:fillRect/>
            </a:stretch>
          </p:blipFill>
          <p:spPr>
            <a:xfrm>
              <a:off x="5091743" y="2956612"/>
              <a:ext cx="634048" cy="774747"/>
            </a:xfrm>
            <a:prstGeom prst="rect">
              <a:avLst/>
            </a:prstGeom>
          </p:spPr>
        </p:pic>
      </p:grpSp>
      <p:cxnSp>
        <p:nvCxnSpPr>
          <p:cNvPr id="106" name="Straight Arrow Connector 105"/>
          <p:cNvCxnSpPr/>
          <p:nvPr/>
        </p:nvCxnSpPr>
        <p:spPr>
          <a:xfrm flipH="1" flipV="1">
            <a:off x="4161112" y="2684678"/>
            <a:ext cx="1597189" cy="11537"/>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11" name="TextBox 110"/>
          <p:cNvSpPr txBox="1"/>
          <p:nvPr/>
        </p:nvSpPr>
        <p:spPr>
          <a:xfrm>
            <a:off x="8489807" y="1205811"/>
            <a:ext cx="1457835" cy="430887"/>
          </a:xfrm>
          <a:prstGeom prst="rect">
            <a:avLst/>
          </a:prstGeom>
          <a:noFill/>
        </p:spPr>
        <p:txBody>
          <a:bodyPr wrap="none" lIns="0" tIns="0" rIns="0" bIns="0" rtlCol="0">
            <a:spAutoFit/>
          </a:bodyPr>
          <a:lstStyle/>
          <a:p>
            <a:r>
              <a:rPr lang="en-US" sz="2800" spc="-70" dirty="0">
                <a:solidFill>
                  <a:schemeClr val="tx1">
                    <a:lumMod val="65000"/>
                    <a:lumOff val="35000"/>
                  </a:schemeClr>
                </a:solidFill>
              </a:rPr>
              <a:t>Customer</a:t>
            </a:r>
          </a:p>
        </p:txBody>
      </p:sp>
      <p:grpSp>
        <p:nvGrpSpPr>
          <p:cNvPr id="117" name="Group 116"/>
          <p:cNvGrpSpPr/>
          <p:nvPr/>
        </p:nvGrpSpPr>
        <p:grpSpPr>
          <a:xfrm>
            <a:off x="8432495" y="2233090"/>
            <a:ext cx="514401" cy="514401"/>
            <a:chOff x="492" y="17985"/>
            <a:chExt cx="524853" cy="524853"/>
          </a:xfrm>
        </p:grpSpPr>
        <p:sp>
          <p:nvSpPr>
            <p:cNvPr id="118" name="Oval 11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grpSp>
        <p:nvGrpSpPr>
          <p:cNvPr id="42" name="Group 41"/>
          <p:cNvGrpSpPr/>
          <p:nvPr/>
        </p:nvGrpSpPr>
        <p:grpSpPr>
          <a:xfrm>
            <a:off x="4922386" y="2238535"/>
            <a:ext cx="514401" cy="514401"/>
            <a:chOff x="492" y="17985"/>
            <a:chExt cx="524853" cy="524853"/>
          </a:xfrm>
        </p:grpSpPr>
        <p:sp>
          <p:nvSpPr>
            <p:cNvPr id="43" name="Oval 4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sp>
        <p:nvSpPr>
          <p:cNvPr id="3" name="Rectangle 2"/>
          <p:cNvSpPr/>
          <p:nvPr/>
        </p:nvSpPr>
        <p:spPr bwMode="auto">
          <a:xfrm>
            <a:off x="10061533" y="6250633"/>
            <a:ext cx="1990054" cy="5097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p:cNvCxnSpPr/>
          <p:nvPr/>
        </p:nvCxnSpPr>
        <p:spPr>
          <a:xfrm flipV="1">
            <a:off x="7899355" y="5134449"/>
            <a:ext cx="9771" cy="77935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71" name="TextBox 4"/>
          <p:cNvSpPr txBox="1"/>
          <p:nvPr/>
        </p:nvSpPr>
        <p:spPr>
          <a:xfrm>
            <a:off x="5461481" y="5561644"/>
            <a:ext cx="2999692" cy="98092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Custom synchronization tool for extended attributes what needs to be sync'd to SharePoint User profile hosted in Azure, on-premises or in both depending on needed actions</a:t>
            </a:r>
          </a:p>
        </p:txBody>
      </p:sp>
      <p:grpSp>
        <p:nvGrpSpPr>
          <p:cNvPr id="39" name="Group 38"/>
          <p:cNvGrpSpPr/>
          <p:nvPr/>
        </p:nvGrpSpPr>
        <p:grpSpPr>
          <a:xfrm>
            <a:off x="8135265" y="3918805"/>
            <a:ext cx="514401" cy="514401"/>
            <a:chOff x="492" y="17985"/>
            <a:chExt cx="524853" cy="524853"/>
          </a:xfrm>
        </p:grpSpPr>
        <p:sp>
          <p:nvSpPr>
            <p:cNvPr id="40" name="Oval 3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74" name="Group 73"/>
          <p:cNvGrpSpPr/>
          <p:nvPr/>
        </p:nvGrpSpPr>
        <p:grpSpPr>
          <a:xfrm>
            <a:off x="10052987" y="4363143"/>
            <a:ext cx="1421815" cy="1031998"/>
            <a:chOff x="4856838" y="4180432"/>
            <a:chExt cx="1421815" cy="1031998"/>
          </a:xfrm>
        </p:grpSpPr>
        <p:sp>
          <p:nvSpPr>
            <p:cNvPr id="75" name="Rectangle 74"/>
            <p:cNvSpPr/>
            <p:nvPr/>
          </p:nvSpPr>
          <p:spPr bwMode="auto">
            <a:xfrm>
              <a:off x="4856838" y="4180432"/>
              <a:ext cx="1273402" cy="772595"/>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LOB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System</a:t>
              </a:r>
            </a:p>
          </p:txBody>
        </p:sp>
        <p:grpSp>
          <p:nvGrpSpPr>
            <p:cNvPr id="78" name="Group 77"/>
            <p:cNvGrpSpPr/>
            <p:nvPr/>
          </p:nvGrpSpPr>
          <p:grpSpPr>
            <a:xfrm>
              <a:off x="5593097" y="4265625"/>
              <a:ext cx="685556" cy="946805"/>
              <a:chOff x="5593097" y="4265625"/>
              <a:chExt cx="685556" cy="946805"/>
            </a:xfrm>
          </p:grpSpPr>
          <p:pic>
            <p:nvPicPr>
              <p:cNvPr id="79" name="Picture 78"/>
              <p:cNvPicPr>
                <a:picLocks noChangeAspect="1"/>
              </p:cNvPicPr>
              <p:nvPr/>
            </p:nvPicPr>
            <p:blipFill>
              <a:blip r:embed="rId6"/>
              <a:stretch>
                <a:fillRect/>
              </a:stretch>
            </p:blipFill>
            <p:spPr>
              <a:xfrm>
                <a:off x="5593097" y="4265625"/>
                <a:ext cx="477423" cy="839046"/>
              </a:xfrm>
              <a:prstGeom prst="rect">
                <a:avLst/>
              </a:prstGeom>
            </p:spPr>
          </p:pic>
          <p:pic>
            <p:nvPicPr>
              <p:cNvPr id="80" name="Picture 79"/>
              <p:cNvPicPr>
                <a:picLocks noChangeAspect="1"/>
              </p:cNvPicPr>
              <p:nvPr/>
            </p:nvPicPr>
            <p:blipFill>
              <a:blip r:embed="rId17"/>
              <a:stretch>
                <a:fillRect/>
              </a:stretch>
            </p:blipFill>
            <p:spPr>
              <a:xfrm>
                <a:off x="5776387" y="4728961"/>
                <a:ext cx="502266" cy="483469"/>
              </a:xfrm>
              <a:prstGeom prst="rect">
                <a:avLst/>
              </a:prstGeom>
            </p:spPr>
          </p:pic>
        </p:grpSp>
      </p:grpSp>
      <p:cxnSp>
        <p:nvCxnSpPr>
          <p:cNvPr id="81" name="Straight Arrow Connector 80"/>
          <p:cNvCxnSpPr>
            <a:stCxn id="53" idx="3"/>
            <a:endCxn id="75" idx="1"/>
          </p:cNvCxnSpPr>
          <p:nvPr/>
        </p:nvCxnSpPr>
        <p:spPr>
          <a:xfrm flipV="1">
            <a:off x="9112290" y="4749441"/>
            <a:ext cx="940697" cy="215"/>
          </a:xfrm>
          <a:prstGeom prst="straightConnector1">
            <a:avLst/>
          </a:prstGeom>
          <a:ln w="38100">
            <a:solidFill>
              <a:schemeClr val="bg2"/>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2" name="Straight Arrow Connector 81"/>
          <p:cNvCxnSpPr>
            <a:stCxn id="104" idx="2"/>
          </p:cNvCxnSpPr>
          <p:nvPr/>
        </p:nvCxnSpPr>
        <p:spPr>
          <a:xfrm>
            <a:off x="6620571" y="3079721"/>
            <a:ext cx="1384407" cy="1238186"/>
          </a:xfrm>
          <a:prstGeom prst="straightConnector1">
            <a:avLst/>
          </a:prstGeom>
          <a:ln w="38100">
            <a:solidFill>
              <a:schemeClr val="bg2"/>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5" name="Straight Connector 84"/>
          <p:cNvCxnSpPr/>
          <p:nvPr/>
        </p:nvCxnSpPr>
        <p:spPr>
          <a:xfrm flipV="1">
            <a:off x="10510581" y="5116394"/>
            <a:ext cx="9771" cy="77935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84" name="TextBox 4"/>
          <p:cNvSpPr txBox="1"/>
          <p:nvPr/>
        </p:nvSpPr>
        <p:spPr>
          <a:xfrm>
            <a:off x="9533063" y="5811896"/>
            <a:ext cx="1523706" cy="611597"/>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On-premises LOB system for possible extended attributes</a:t>
            </a:r>
          </a:p>
        </p:txBody>
      </p:sp>
      <p:grpSp>
        <p:nvGrpSpPr>
          <p:cNvPr id="86" name="Group 85"/>
          <p:cNvGrpSpPr/>
          <p:nvPr/>
        </p:nvGrpSpPr>
        <p:grpSpPr>
          <a:xfrm>
            <a:off x="10398000" y="3940670"/>
            <a:ext cx="514401" cy="514401"/>
            <a:chOff x="492" y="17985"/>
            <a:chExt cx="524853" cy="524853"/>
          </a:xfrm>
        </p:grpSpPr>
        <p:sp>
          <p:nvSpPr>
            <p:cNvPr id="87" name="Oval 8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sp>
        <p:nvSpPr>
          <p:cNvPr id="73" name="TextBox 4"/>
          <p:cNvSpPr txBox="1"/>
          <p:nvPr/>
        </p:nvSpPr>
        <p:spPr>
          <a:xfrm>
            <a:off x="4284667" y="3938495"/>
            <a:ext cx="1735967" cy="98092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Standardized set of attributes which are replicated to the SharePoint user profile store.</a:t>
            </a:r>
          </a:p>
        </p:txBody>
      </p:sp>
    </p:spTree>
    <p:extLst>
      <p:ext uri="{BB962C8B-B14F-4D97-AF65-F5344CB8AC3E}">
        <p14:creationId xmlns:p14="http://schemas.microsoft.com/office/powerpoint/2010/main" val="348077761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1000"/>
                                        <p:tgtEl>
                                          <p:spTgt spid="117"/>
                                        </p:tgtEl>
                                      </p:cBhvr>
                                    </p:animEffect>
                                    <p:anim calcmode="lin" valueType="num">
                                      <p:cBhvr>
                                        <p:cTn id="13" dur="1000" fill="hold"/>
                                        <p:tgtEl>
                                          <p:spTgt spid="117"/>
                                        </p:tgtEl>
                                        <p:attrNameLst>
                                          <p:attrName>ppt_x</p:attrName>
                                        </p:attrNameLst>
                                      </p:cBhvr>
                                      <p:tavLst>
                                        <p:tav tm="0">
                                          <p:val>
                                            <p:strVal val="#ppt_x"/>
                                          </p:val>
                                        </p:tav>
                                        <p:tav tm="100000">
                                          <p:val>
                                            <p:strVal val="#ppt_x"/>
                                          </p:val>
                                        </p:tav>
                                      </p:tavLst>
                                    </p:anim>
                                    <p:anim calcmode="lin" valueType="num">
                                      <p:cBhvr>
                                        <p:cTn id="14"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14"/>
                                        </p:tgtEl>
                                        <p:attrNameLst>
                                          <p:attrName>style.visibility</p:attrName>
                                        </p:attrNameLst>
                                      </p:cBhvr>
                                      <p:to>
                                        <p:strVal val="visible"/>
                                      </p:to>
                                    </p:set>
                                    <p:animEffect transition="in" filter="fade">
                                      <p:cBhvr>
                                        <p:cTn id="29" dur="1000"/>
                                        <p:tgtEl>
                                          <p:spTgt spid="114"/>
                                        </p:tgtEl>
                                      </p:cBhvr>
                                    </p:animEffect>
                                    <p:anim calcmode="lin" valueType="num">
                                      <p:cBhvr>
                                        <p:cTn id="30" dur="1000" fill="hold"/>
                                        <p:tgtEl>
                                          <p:spTgt spid="114"/>
                                        </p:tgtEl>
                                        <p:attrNameLst>
                                          <p:attrName>ppt_x</p:attrName>
                                        </p:attrNameLst>
                                      </p:cBhvr>
                                      <p:tavLst>
                                        <p:tav tm="0">
                                          <p:val>
                                            <p:strVal val="#ppt_x"/>
                                          </p:val>
                                        </p:tav>
                                        <p:tav tm="100000">
                                          <p:val>
                                            <p:strVal val="#ppt_x"/>
                                          </p:val>
                                        </p:tav>
                                      </p:tavLst>
                                    </p:anim>
                                    <p:anim calcmode="lin" valueType="num">
                                      <p:cBhvr>
                                        <p:cTn id="31" dur="1000" fill="hold"/>
                                        <p:tgtEl>
                                          <p:spTgt spid="1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1000"/>
                                        <p:tgtEl>
                                          <p:spTgt spid="73"/>
                                        </p:tgtEl>
                                      </p:cBhvr>
                                    </p:animEffect>
                                    <p:anim calcmode="lin" valueType="num">
                                      <p:cBhvr>
                                        <p:cTn id="35" dur="1000" fill="hold"/>
                                        <p:tgtEl>
                                          <p:spTgt spid="73"/>
                                        </p:tgtEl>
                                        <p:attrNameLst>
                                          <p:attrName>ppt_x</p:attrName>
                                        </p:attrNameLst>
                                      </p:cBhvr>
                                      <p:tavLst>
                                        <p:tav tm="0">
                                          <p:val>
                                            <p:strVal val="#ppt_x"/>
                                          </p:val>
                                        </p:tav>
                                        <p:tav tm="100000">
                                          <p:val>
                                            <p:strVal val="#ppt_x"/>
                                          </p:val>
                                        </p:tav>
                                      </p:tavLst>
                                    </p:anim>
                                    <p:anim calcmode="lin" valueType="num">
                                      <p:cBhvr>
                                        <p:cTn id="36"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82"/>
                                        </p:tgtEl>
                                        <p:attrNameLst>
                                          <p:attrName>style.visibility</p:attrName>
                                        </p:attrNameLst>
                                      </p:cBhvr>
                                      <p:to>
                                        <p:strVal val="visible"/>
                                      </p:to>
                                    </p:set>
                                    <p:animEffect transition="in" filter="fade">
                                      <p:cBhvr>
                                        <p:cTn id="41" dur="1000"/>
                                        <p:tgtEl>
                                          <p:spTgt spid="82"/>
                                        </p:tgtEl>
                                      </p:cBhvr>
                                    </p:animEffect>
                                    <p:anim calcmode="lin" valueType="num">
                                      <p:cBhvr>
                                        <p:cTn id="42" dur="1000" fill="hold"/>
                                        <p:tgtEl>
                                          <p:spTgt spid="82"/>
                                        </p:tgtEl>
                                        <p:attrNameLst>
                                          <p:attrName>ppt_x</p:attrName>
                                        </p:attrNameLst>
                                      </p:cBhvr>
                                      <p:tavLst>
                                        <p:tav tm="0">
                                          <p:val>
                                            <p:strVal val="#ppt_x"/>
                                          </p:val>
                                        </p:tav>
                                        <p:tav tm="100000">
                                          <p:val>
                                            <p:strVal val="#ppt_x"/>
                                          </p:val>
                                        </p:tav>
                                      </p:tavLst>
                                    </p:anim>
                                    <p:anim calcmode="lin" valueType="num">
                                      <p:cBhvr>
                                        <p:cTn id="43" dur="1000" fill="hold"/>
                                        <p:tgtEl>
                                          <p:spTgt spid="8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1000"/>
                                        <p:tgtEl>
                                          <p:spTgt spid="39"/>
                                        </p:tgtEl>
                                      </p:cBhvr>
                                    </p:animEffect>
                                    <p:anim calcmode="lin" valueType="num">
                                      <p:cBhvr>
                                        <p:cTn id="47" dur="1000" fill="hold"/>
                                        <p:tgtEl>
                                          <p:spTgt spid="39"/>
                                        </p:tgtEl>
                                        <p:attrNameLst>
                                          <p:attrName>ppt_x</p:attrName>
                                        </p:attrNameLst>
                                      </p:cBhvr>
                                      <p:tavLst>
                                        <p:tav tm="0">
                                          <p:val>
                                            <p:strVal val="#ppt_x"/>
                                          </p:val>
                                        </p:tav>
                                        <p:tav tm="100000">
                                          <p:val>
                                            <p:strVal val="#ppt_x"/>
                                          </p:val>
                                        </p:tav>
                                      </p:tavLst>
                                    </p:anim>
                                    <p:anim calcmode="lin" valueType="num">
                                      <p:cBhvr>
                                        <p:cTn id="48" dur="1000" fill="hold"/>
                                        <p:tgtEl>
                                          <p:spTgt spid="39"/>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anim calcmode="lin" valueType="num">
                                      <p:cBhvr>
                                        <p:cTn id="52" dur="1000" fill="hold"/>
                                        <p:tgtEl>
                                          <p:spTgt spid="28"/>
                                        </p:tgtEl>
                                        <p:attrNameLst>
                                          <p:attrName>ppt_x</p:attrName>
                                        </p:attrNameLst>
                                      </p:cBhvr>
                                      <p:tavLst>
                                        <p:tav tm="0">
                                          <p:val>
                                            <p:strVal val="#ppt_x"/>
                                          </p:val>
                                        </p:tav>
                                        <p:tav tm="100000">
                                          <p:val>
                                            <p:strVal val="#ppt_x"/>
                                          </p:val>
                                        </p:tav>
                                      </p:tavLst>
                                    </p:anim>
                                    <p:anim calcmode="lin" valueType="num">
                                      <p:cBhvr>
                                        <p:cTn id="53" dur="1000" fill="hold"/>
                                        <p:tgtEl>
                                          <p:spTgt spid="28"/>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1000"/>
                                        <p:tgtEl>
                                          <p:spTgt spid="71"/>
                                        </p:tgtEl>
                                      </p:cBhvr>
                                    </p:animEffect>
                                    <p:anim calcmode="lin" valueType="num">
                                      <p:cBhvr>
                                        <p:cTn id="57" dur="1000" fill="hold"/>
                                        <p:tgtEl>
                                          <p:spTgt spid="71"/>
                                        </p:tgtEl>
                                        <p:attrNameLst>
                                          <p:attrName>ppt_x</p:attrName>
                                        </p:attrNameLst>
                                      </p:cBhvr>
                                      <p:tavLst>
                                        <p:tav tm="0">
                                          <p:val>
                                            <p:strVal val="#ppt_x"/>
                                          </p:val>
                                        </p:tav>
                                        <p:tav tm="100000">
                                          <p:val>
                                            <p:strVal val="#ppt_x"/>
                                          </p:val>
                                        </p:tav>
                                      </p:tavLst>
                                    </p:anim>
                                    <p:anim calcmode="lin" valueType="num">
                                      <p:cBhvr>
                                        <p:cTn id="58" dur="1000" fill="hold"/>
                                        <p:tgtEl>
                                          <p:spTgt spid="7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1000"/>
                                        <p:tgtEl>
                                          <p:spTgt spid="72"/>
                                        </p:tgtEl>
                                      </p:cBhvr>
                                    </p:animEffect>
                                    <p:anim calcmode="lin" valueType="num">
                                      <p:cBhvr>
                                        <p:cTn id="62" dur="1000" fill="hold"/>
                                        <p:tgtEl>
                                          <p:spTgt spid="72"/>
                                        </p:tgtEl>
                                        <p:attrNameLst>
                                          <p:attrName>ppt_x</p:attrName>
                                        </p:attrNameLst>
                                      </p:cBhvr>
                                      <p:tavLst>
                                        <p:tav tm="0">
                                          <p:val>
                                            <p:strVal val="#ppt_x"/>
                                          </p:val>
                                        </p:tav>
                                        <p:tav tm="100000">
                                          <p:val>
                                            <p:strVal val="#ppt_x"/>
                                          </p:val>
                                        </p:tav>
                                      </p:tavLst>
                                    </p:anim>
                                    <p:anim calcmode="lin" valueType="num">
                                      <p:cBhvr>
                                        <p:cTn id="63"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1000"/>
                                        <p:tgtEl>
                                          <p:spTgt spid="81"/>
                                        </p:tgtEl>
                                      </p:cBhvr>
                                    </p:animEffect>
                                    <p:anim calcmode="lin" valueType="num">
                                      <p:cBhvr>
                                        <p:cTn id="69" dur="1000" fill="hold"/>
                                        <p:tgtEl>
                                          <p:spTgt spid="81"/>
                                        </p:tgtEl>
                                        <p:attrNameLst>
                                          <p:attrName>ppt_x</p:attrName>
                                        </p:attrNameLst>
                                      </p:cBhvr>
                                      <p:tavLst>
                                        <p:tav tm="0">
                                          <p:val>
                                            <p:strVal val="#ppt_x"/>
                                          </p:val>
                                        </p:tav>
                                        <p:tav tm="100000">
                                          <p:val>
                                            <p:strVal val="#ppt_x"/>
                                          </p:val>
                                        </p:tav>
                                      </p:tavLst>
                                    </p:anim>
                                    <p:anim calcmode="lin" valueType="num">
                                      <p:cBhvr>
                                        <p:cTn id="70" dur="1000" fill="hold"/>
                                        <p:tgtEl>
                                          <p:spTgt spid="81"/>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fade">
                                      <p:cBhvr>
                                        <p:cTn id="73" dur="1000"/>
                                        <p:tgtEl>
                                          <p:spTgt spid="86"/>
                                        </p:tgtEl>
                                      </p:cBhvr>
                                    </p:animEffect>
                                    <p:anim calcmode="lin" valueType="num">
                                      <p:cBhvr>
                                        <p:cTn id="74" dur="1000" fill="hold"/>
                                        <p:tgtEl>
                                          <p:spTgt spid="86"/>
                                        </p:tgtEl>
                                        <p:attrNameLst>
                                          <p:attrName>ppt_x</p:attrName>
                                        </p:attrNameLst>
                                      </p:cBhvr>
                                      <p:tavLst>
                                        <p:tav tm="0">
                                          <p:val>
                                            <p:strVal val="#ppt_x"/>
                                          </p:val>
                                        </p:tav>
                                        <p:tav tm="100000">
                                          <p:val>
                                            <p:strVal val="#ppt_x"/>
                                          </p:val>
                                        </p:tav>
                                      </p:tavLst>
                                    </p:anim>
                                    <p:anim calcmode="lin" valueType="num">
                                      <p:cBhvr>
                                        <p:cTn id="75" dur="1000" fill="hold"/>
                                        <p:tgtEl>
                                          <p:spTgt spid="86"/>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74"/>
                                        </p:tgtEl>
                                        <p:attrNameLst>
                                          <p:attrName>style.visibility</p:attrName>
                                        </p:attrNameLst>
                                      </p:cBhvr>
                                      <p:to>
                                        <p:strVal val="visible"/>
                                      </p:to>
                                    </p:set>
                                    <p:animEffect transition="in" filter="fade">
                                      <p:cBhvr>
                                        <p:cTn id="78" dur="1000"/>
                                        <p:tgtEl>
                                          <p:spTgt spid="74"/>
                                        </p:tgtEl>
                                      </p:cBhvr>
                                    </p:animEffect>
                                    <p:anim calcmode="lin" valueType="num">
                                      <p:cBhvr>
                                        <p:cTn id="79" dur="1000" fill="hold"/>
                                        <p:tgtEl>
                                          <p:spTgt spid="74"/>
                                        </p:tgtEl>
                                        <p:attrNameLst>
                                          <p:attrName>ppt_x</p:attrName>
                                        </p:attrNameLst>
                                      </p:cBhvr>
                                      <p:tavLst>
                                        <p:tav tm="0">
                                          <p:val>
                                            <p:strVal val="#ppt_x"/>
                                          </p:val>
                                        </p:tav>
                                        <p:tav tm="100000">
                                          <p:val>
                                            <p:strVal val="#ppt_x"/>
                                          </p:val>
                                        </p:tav>
                                      </p:tavLst>
                                    </p:anim>
                                    <p:anim calcmode="lin" valueType="num">
                                      <p:cBhvr>
                                        <p:cTn id="80" dur="1000" fill="hold"/>
                                        <p:tgtEl>
                                          <p:spTgt spid="74"/>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85"/>
                                        </p:tgtEl>
                                        <p:attrNameLst>
                                          <p:attrName>style.visibility</p:attrName>
                                        </p:attrNameLst>
                                      </p:cBhvr>
                                      <p:to>
                                        <p:strVal val="visible"/>
                                      </p:to>
                                    </p:set>
                                    <p:animEffect transition="in" filter="fade">
                                      <p:cBhvr>
                                        <p:cTn id="83" dur="1000"/>
                                        <p:tgtEl>
                                          <p:spTgt spid="85"/>
                                        </p:tgtEl>
                                      </p:cBhvr>
                                    </p:animEffect>
                                    <p:anim calcmode="lin" valueType="num">
                                      <p:cBhvr>
                                        <p:cTn id="84" dur="1000" fill="hold"/>
                                        <p:tgtEl>
                                          <p:spTgt spid="85"/>
                                        </p:tgtEl>
                                        <p:attrNameLst>
                                          <p:attrName>ppt_x</p:attrName>
                                        </p:attrNameLst>
                                      </p:cBhvr>
                                      <p:tavLst>
                                        <p:tav tm="0">
                                          <p:val>
                                            <p:strVal val="#ppt_x"/>
                                          </p:val>
                                        </p:tav>
                                        <p:tav tm="100000">
                                          <p:val>
                                            <p:strVal val="#ppt_x"/>
                                          </p:val>
                                        </p:tav>
                                      </p:tavLst>
                                    </p:anim>
                                    <p:anim calcmode="lin" valueType="num">
                                      <p:cBhvr>
                                        <p:cTn id="85" dur="1000" fill="hold"/>
                                        <p:tgtEl>
                                          <p:spTgt spid="85"/>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84"/>
                                        </p:tgtEl>
                                        <p:attrNameLst>
                                          <p:attrName>style.visibility</p:attrName>
                                        </p:attrNameLst>
                                      </p:cBhvr>
                                      <p:to>
                                        <p:strVal val="visible"/>
                                      </p:to>
                                    </p:set>
                                    <p:animEffect transition="in" filter="fade">
                                      <p:cBhvr>
                                        <p:cTn id="88" dur="1000"/>
                                        <p:tgtEl>
                                          <p:spTgt spid="84"/>
                                        </p:tgtEl>
                                      </p:cBhvr>
                                    </p:animEffect>
                                    <p:anim calcmode="lin" valueType="num">
                                      <p:cBhvr>
                                        <p:cTn id="89" dur="1000" fill="hold"/>
                                        <p:tgtEl>
                                          <p:spTgt spid="84"/>
                                        </p:tgtEl>
                                        <p:attrNameLst>
                                          <p:attrName>ppt_x</p:attrName>
                                        </p:attrNameLst>
                                      </p:cBhvr>
                                      <p:tavLst>
                                        <p:tav tm="0">
                                          <p:val>
                                            <p:strVal val="#ppt_x"/>
                                          </p:val>
                                        </p:tav>
                                        <p:tav tm="100000">
                                          <p:val>
                                            <p:strVal val="#ppt_x"/>
                                          </p:val>
                                        </p:tav>
                                      </p:tavLst>
                                    </p:anim>
                                    <p:anim calcmode="lin" valueType="num">
                                      <p:cBhvr>
                                        <p:cTn id="90"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1000"/>
                                        <p:tgtEl>
                                          <p:spTgt spid="16"/>
                                        </p:tgtEl>
                                      </p:cBhvr>
                                    </p:animEffect>
                                    <p:anim calcmode="lin" valueType="num">
                                      <p:cBhvr>
                                        <p:cTn id="96" dur="1000" fill="hold"/>
                                        <p:tgtEl>
                                          <p:spTgt spid="16"/>
                                        </p:tgtEl>
                                        <p:attrNameLst>
                                          <p:attrName>ppt_x</p:attrName>
                                        </p:attrNameLst>
                                      </p:cBhvr>
                                      <p:tavLst>
                                        <p:tav tm="0">
                                          <p:val>
                                            <p:strVal val="#ppt_x"/>
                                          </p:val>
                                        </p:tav>
                                        <p:tav tm="100000">
                                          <p:val>
                                            <p:strVal val="#ppt_x"/>
                                          </p:val>
                                        </p:tav>
                                      </p:tavLst>
                                    </p:anim>
                                    <p:anim calcmode="lin" valueType="num">
                                      <p:cBhvr>
                                        <p:cTn id="97" dur="1000" fill="hold"/>
                                        <p:tgtEl>
                                          <p:spTgt spid="16"/>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fade">
                                      <p:cBhvr>
                                        <p:cTn id="100" dur="1000"/>
                                        <p:tgtEl>
                                          <p:spTgt spid="12"/>
                                        </p:tgtEl>
                                      </p:cBhvr>
                                    </p:animEffect>
                                    <p:anim calcmode="lin" valueType="num">
                                      <p:cBhvr>
                                        <p:cTn id="101" dur="1000" fill="hold"/>
                                        <p:tgtEl>
                                          <p:spTgt spid="12"/>
                                        </p:tgtEl>
                                        <p:attrNameLst>
                                          <p:attrName>ppt_x</p:attrName>
                                        </p:attrNameLst>
                                      </p:cBhvr>
                                      <p:tavLst>
                                        <p:tav tm="0">
                                          <p:val>
                                            <p:strVal val="#ppt_x"/>
                                          </p:val>
                                        </p:tav>
                                        <p:tav tm="100000">
                                          <p:val>
                                            <p:strVal val="#ppt_x"/>
                                          </p:val>
                                        </p:tav>
                                      </p:tavLst>
                                    </p:anim>
                                    <p:anim calcmode="lin" valueType="num">
                                      <p:cBhvr>
                                        <p:cTn id="102" dur="1000" fill="hold"/>
                                        <p:tgtEl>
                                          <p:spTgt spid="12"/>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1000"/>
                                        <p:tgtEl>
                                          <p:spTgt spid="45"/>
                                        </p:tgtEl>
                                      </p:cBhvr>
                                    </p:animEffect>
                                    <p:anim calcmode="lin" valueType="num">
                                      <p:cBhvr>
                                        <p:cTn id="106" dur="1000" fill="hold"/>
                                        <p:tgtEl>
                                          <p:spTgt spid="45"/>
                                        </p:tgtEl>
                                        <p:attrNameLst>
                                          <p:attrName>ppt_x</p:attrName>
                                        </p:attrNameLst>
                                      </p:cBhvr>
                                      <p:tavLst>
                                        <p:tav tm="0">
                                          <p:val>
                                            <p:strVal val="#ppt_x"/>
                                          </p:val>
                                        </p:tav>
                                        <p:tav tm="100000">
                                          <p:val>
                                            <p:strVal val="#ppt_x"/>
                                          </p:val>
                                        </p:tav>
                                      </p:tavLst>
                                    </p:anim>
                                    <p:anim calcmode="lin" valueType="num">
                                      <p:cBhvr>
                                        <p:cTn id="107" dur="1000" fill="hold"/>
                                        <p:tgtEl>
                                          <p:spTgt spid="45"/>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1000"/>
                                        <p:tgtEl>
                                          <p:spTgt spid="22"/>
                                        </p:tgtEl>
                                      </p:cBhvr>
                                    </p:animEffect>
                                    <p:anim calcmode="lin" valueType="num">
                                      <p:cBhvr>
                                        <p:cTn id="111" dur="1000" fill="hold"/>
                                        <p:tgtEl>
                                          <p:spTgt spid="22"/>
                                        </p:tgtEl>
                                        <p:attrNameLst>
                                          <p:attrName>ppt_x</p:attrName>
                                        </p:attrNameLst>
                                      </p:cBhvr>
                                      <p:tavLst>
                                        <p:tav tm="0">
                                          <p:val>
                                            <p:strVal val="#ppt_x"/>
                                          </p:val>
                                        </p:tav>
                                        <p:tav tm="100000">
                                          <p:val>
                                            <p:strVal val="#ppt_x"/>
                                          </p:val>
                                        </p:tav>
                                      </p:tavLst>
                                    </p:anim>
                                    <p:anim calcmode="lin" valueType="num">
                                      <p:cBhvr>
                                        <p:cTn id="112" dur="1000" fill="hold"/>
                                        <p:tgtEl>
                                          <p:spTgt spid="22"/>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15"/>
                                        </p:tgtEl>
                                        <p:attrNameLst>
                                          <p:attrName>style.visibility</p:attrName>
                                        </p:attrNameLst>
                                      </p:cBhvr>
                                      <p:to>
                                        <p:strVal val="visible"/>
                                      </p:to>
                                    </p:set>
                                    <p:animEffect transition="in" filter="fade">
                                      <p:cBhvr>
                                        <p:cTn id="115" dur="1000"/>
                                        <p:tgtEl>
                                          <p:spTgt spid="15"/>
                                        </p:tgtEl>
                                      </p:cBhvr>
                                    </p:animEffect>
                                    <p:anim calcmode="lin" valueType="num">
                                      <p:cBhvr>
                                        <p:cTn id="116" dur="1000" fill="hold"/>
                                        <p:tgtEl>
                                          <p:spTgt spid="15"/>
                                        </p:tgtEl>
                                        <p:attrNameLst>
                                          <p:attrName>ppt_x</p:attrName>
                                        </p:attrNameLst>
                                      </p:cBhvr>
                                      <p:tavLst>
                                        <p:tav tm="0">
                                          <p:val>
                                            <p:strVal val="#ppt_x"/>
                                          </p:val>
                                        </p:tav>
                                        <p:tav tm="100000">
                                          <p:val>
                                            <p:strVal val="#ppt_x"/>
                                          </p:val>
                                        </p:tav>
                                      </p:tavLst>
                                    </p:anim>
                                    <p:anim calcmode="lin" valueType="num">
                                      <p:cBhvr>
                                        <p:cTn id="11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1" grpId="0" animBg="1"/>
      <p:bldP spid="84" grpId="0" animBg="1"/>
      <p:bldP spid="7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Yammer with sites</a:t>
            </a:r>
          </a:p>
        </p:txBody>
      </p:sp>
    </p:spTree>
    <p:extLst>
      <p:ext uri="{BB962C8B-B14F-4D97-AF65-F5344CB8AC3E}">
        <p14:creationId xmlns:p14="http://schemas.microsoft.com/office/powerpoint/2010/main" val="183922675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93175" cy="1975926"/>
          </a:xfrm>
        </p:spPr>
        <p:txBody>
          <a:bodyPr/>
          <a:lstStyle/>
          <a:p>
            <a:r>
              <a:rPr lang="en-US" dirty="0"/>
              <a:t>What</a:t>
            </a:r>
          </a:p>
          <a:p>
            <a:pPr lvl="1"/>
            <a:r>
              <a:rPr lang="en-US" dirty="0"/>
              <a:t>Integrate Yammer social feeds with SharePoint sites</a:t>
            </a:r>
          </a:p>
          <a:p>
            <a:r>
              <a:rPr lang="en-US" dirty="0"/>
              <a:t>Why</a:t>
            </a:r>
          </a:p>
          <a:p>
            <a:pPr lvl="1"/>
            <a:r>
              <a:rPr lang="en-US" dirty="0"/>
              <a:t>Combine social capabilities from Yammer with SharePoint collaboration capabilities</a:t>
            </a:r>
          </a:p>
          <a:p>
            <a:r>
              <a:rPr lang="en-US" dirty="0"/>
              <a:t>How</a:t>
            </a:r>
          </a:p>
          <a:p>
            <a:pPr lvl="1"/>
            <a:r>
              <a:rPr lang="en-US" dirty="0"/>
              <a:t>Use Yammer embed or REST APIs</a:t>
            </a:r>
          </a:p>
          <a:p>
            <a:pPr lvl="1"/>
            <a:r>
              <a:rPr lang="en-US" dirty="0"/>
              <a:t>Embedding can be easily added to any page</a:t>
            </a:r>
          </a:p>
          <a:p>
            <a:pPr lvl="1"/>
            <a:r>
              <a:rPr lang="en-US" dirty="0"/>
              <a:t>Can be configured to be present in site during site provisioning</a:t>
            </a:r>
          </a:p>
        </p:txBody>
      </p:sp>
      <p:sp>
        <p:nvSpPr>
          <p:cNvPr id="3" name="Title 2"/>
          <p:cNvSpPr>
            <a:spLocks noGrp="1"/>
          </p:cNvSpPr>
          <p:nvPr>
            <p:ph type="title"/>
          </p:nvPr>
        </p:nvSpPr>
        <p:spPr/>
        <p:txBody>
          <a:bodyPr/>
          <a:lstStyle/>
          <a:p>
            <a:r>
              <a:rPr lang="en-US"/>
              <a:t>Yammer and SharePoint</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52182865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19819" y="1065825"/>
            <a:ext cx="5855652" cy="5706779"/>
          </a:xfrm>
          <a:prstGeom prst="rect">
            <a:avLst/>
          </a:prstGeom>
        </p:spPr>
      </p:pic>
      <p:cxnSp>
        <p:nvCxnSpPr>
          <p:cNvPr id="5" name="Straight Connector 4"/>
          <p:cNvCxnSpPr/>
          <p:nvPr/>
        </p:nvCxnSpPr>
        <p:spPr>
          <a:xfrm flipH="1" flipV="1">
            <a:off x="8011491" y="2736167"/>
            <a:ext cx="1533260" cy="14225"/>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6" name="TextBox 4"/>
          <p:cNvSpPr txBox="1"/>
          <p:nvPr/>
        </p:nvSpPr>
        <p:spPr>
          <a:xfrm>
            <a:off x="9301038" y="2537029"/>
            <a:ext cx="1472893"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Latest user network activities</a:t>
            </a:r>
          </a:p>
        </p:txBody>
      </p:sp>
      <p:cxnSp>
        <p:nvCxnSpPr>
          <p:cNvPr id="7" name="Straight Connector 6"/>
          <p:cNvCxnSpPr>
            <a:stCxn id="8" idx="1"/>
          </p:cNvCxnSpPr>
          <p:nvPr/>
        </p:nvCxnSpPr>
        <p:spPr>
          <a:xfrm flipH="1">
            <a:off x="7546638" y="1257726"/>
            <a:ext cx="1592557" cy="12653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8" name="TextBox 4"/>
          <p:cNvSpPr txBox="1"/>
          <p:nvPr/>
        </p:nvSpPr>
        <p:spPr>
          <a:xfrm>
            <a:off x="9139195" y="1044363"/>
            <a:ext cx="1634734"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User profile and latest notifications</a:t>
            </a:r>
          </a:p>
        </p:txBody>
      </p:sp>
      <p:cxnSp>
        <p:nvCxnSpPr>
          <p:cNvPr id="10" name="Straight Connector 9"/>
          <p:cNvCxnSpPr/>
          <p:nvPr/>
        </p:nvCxnSpPr>
        <p:spPr>
          <a:xfrm flipH="1" flipV="1">
            <a:off x="8011491" y="3941555"/>
            <a:ext cx="1533260" cy="14225"/>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1" name="TextBox 4"/>
          <p:cNvSpPr txBox="1"/>
          <p:nvPr/>
        </p:nvSpPr>
        <p:spPr>
          <a:xfrm>
            <a:off x="9301038" y="3742416"/>
            <a:ext cx="1472893"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Communities and groups</a:t>
            </a:r>
          </a:p>
        </p:txBody>
      </p:sp>
      <p:cxnSp>
        <p:nvCxnSpPr>
          <p:cNvPr id="12" name="Straight Connector 11"/>
          <p:cNvCxnSpPr/>
          <p:nvPr/>
        </p:nvCxnSpPr>
        <p:spPr>
          <a:xfrm flipH="1" flipV="1">
            <a:off x="8011491" y="5525539"/>
            <a:ext cx="1533260" cy="14225"/>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3" name="TextBox 4"/>
          <p:cNvSpPr txBox="1"/>
          <p:nvPr/>
        </p:nvSpPr>
        <p:spPr>
          <a:xfrm>
            <a:off x="9301038" y="5418686"/>
            <a:ext cx="1472893" cy="24215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User’s network</a:t>
            </a:r>
          </a:p>
        </p:txBody>
      </p:sp>
      <p:cxnSp>
        <p:nvCxnSpPr>
          <p:cNvPr id="16" name="Straight Connector 15"/>
          <p:cNvCxnSpPr/>
          <p:nvPr/>
        </p:nvCxnSpPr>
        <p:spPr>
          <a:xfrm>
            <a:off x="1347995" y="5525538"/>
            <a:ext cx="3932872" cy="14276"/>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7" name="TextBox 4"/>
          <p:cNvSpPr txBox="1"/>
          <p:nvPr/>
        </p:nvSpPr>
        <p:spPr>
          <a:xfrm>
            <a:off x="1104284" y="4573897"/>
            <a:ext cx="1783968" cy="1903281"/>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Personal messages feed directly in the front page of the Intranet or specific group feeds in the other sites</a:t>
            </a:r>
          </a:p>
          <a:p>
            <a:pPr marL="0" lvl="1"/>
            <a:endParaRPr lang="en-US" sz="1200" dirty="0">
              <a:solidFill>
                <a:schemeClr val="bg1"/>
              </a:solidFill>
            </a:endParaRPr>
          </a:p>
          <a:p>
            <a:pPr marL="0" lvl="1"/>
            <a:r>
              <a:rPr lang="en-US" sz="1200" dirty="0">
                <a:solidFill>
                  <a:schemeClr val="bg1"/>
                </a:solidFill>
              </a:rPr>
              <a:t>Create page specific discussions using </a:t>
            </a:r>
            <a:r>
              <a:rPr lang="en-US" sz="1200" dirty="0" err="1">
                <a:solidFill>
                  <a:schemeClr val="bg1"/>
                </a:solidFill>
              </a:rPr>
              <a:t>OpenGraph</a:t>
            </a:r>
            <a:r>
              <a:rPr lang="en-US" sz="1200" dirty="0">
                <a:solidFill>
                  <a:schemeClr val="bg1"/>
                </a:solidFill>
              </a:rPr>
              <a:t> option for specific URL</a:t>
            </a:r>
          </a:p>
        </p:txBody>
      </p:sp>
      <p:sp>
        <p:nvSpPr>
          <p:cNvPr id="3" name="Title 2"/>
          <p:cNvSpPr>
            <a:spLocks noGrp="1"/>
          </p:cNvSpPr>
          <p:nvPr>
            <p:ph type="title"/>
          </p:nvPr>
        </p:nvSpPr>
        <p:spPr/>
        <p:txBody>
          <a:bodyPr/>
          <a:lstStyle/>
          <a:p>
            <a:r>
              <a:rPr lang="en-US" dirty="0"/>
              <a:t>Yammer integration to SharePoint</a:t>
            </a:r>
            <a:br>
              <a:rPr lang="en-US" dirty="0"/>
            </a:br>
            <a:r>
              <a:rPr lang="en-US" sz="2800" dirty="0"/>
              <a:t>Sample Scenario</a:t>
            </a:r>
            <a:endParaRPr lang="en-US" dirty="0"/>
          </a:p>
        </p:txBody>
      </p:sp>
    </p:spTree>
    <p:extLst>
      <p:ext uri="{BB962C8B-B14F-4D97-AF65-F5344CB8AC3E}">
        <p14:creationId xmlns:p14="http://schemas.microsoft.com/office/powerpoint/2010/main" val="323786060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2" fill="hold"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1500"/>
                            </p:stCondLst>
                            <p:childTnLst>
                              <p:par>
                                <p:cTn id="12" presetID="10" presetClass="entr" presetSubtype="0" fill="hold" grpId="0" nodeType="afterEffect">
                                  <p:stCondLst>
                                    <p:cond delay="10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2" fill="hold"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3000"/>
                            </p:stCondLst>
                            <p:childTnLst>
                              <p:par>
                                <p:cTn id="19" presetID="10" presetClass="entr" presetSubtype="0" fill="hold" grpId="0" nodeType="afterEffect">
                                  <p:stCondLst>
                                    <p:cond delay="10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22" presetClass="entr" presetSubtype="2" fill="hold"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wipe(right)">
                                      <p:cBhvr>
                                        <p:cTn id="24" dur="500"/>
                                        <p:tgtEl>
                                          <p:spTgt spid="10"/>
                                        </p:tgtEl>
                                      </p:cBhvr>
                                    </p:animEffect>
                                  </p:childTnLst>
                                </p:cTn>
                              </p:par>
                            </p:childTnLst>
                          </p:cTn>
                        </p:par>
                        <p:par>
                          <p:cTn id="25" fill="hold">
                            <p:stCondLst>
                              <p:cond delay="4500"/>
                            </p:stCondLst>
                            <p:childTnLst>
                              <p:par>
                                <p:cTn id="26" presetID="10" presetClass="entr" presetSubtype="0" fill="hold" grpId="0" nodeType="afterEffect">
                                  <p:stCondLst>
                                    <p:cond delay="10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22" presetClass="entr" presetSubtype="2" fill="hold" nodeType="withEffect">
                                  <p:stCondLst>
                                    <p:cond delay="1000"/>
                                  </p:stCondLst>
                                  <p:childTnLst>
                                    <p:set>
                                      <p:cBhvr>
                                        <p:cTn id="30" dur="1" fill="hold">
                                          <p:stCondLst>
                                            <p:cond delay="0"/>
                                          </p:stCondLst>
                                        </p:cTn>
                                        <p:tgtEl>
                                          <p:spTgt spid="12"/>
                                        </p:tgtEl>
                                        <p:attrNameLst>
                                          <p:attrName>style.visibility</p:attrName>
                                        </p:attrNameLst>
                                      </p:cBhvr>
                                      <p:to>
                                        <p:strVal val="visible"/>
                                      </p:to>
                                    </p:set>
                                    <p:animEffect transition="in" filter="wipe(right)">
                                      <p:cBhvr>
                                        <p:cTn id="31" dur="500"/>
                                        <p:tgtEl>
                                          <p:spTgt spid="12"/>
                                        </p:tgtEl>
                                      </p:cBhvr>
                                    </p:animEffect>
                                  </p:childTnLst>
                                </p:cTn>
                              </p:par>
                            </p:childTnLst>
                          </p:cTn>
                        </p:par>
                        <p:par>
                          <p:cTn id="32" fill="hold">
                            <p:stCondLst>
                              <p:cond delay="6000"/>
                            </p:stCondLst>
                            <p:childTnLst>
                              <p:par>
                                <p:cTn id="33" presetID="10" presetClass="entr" presetSubtype="0" fill="hold" grpId="0" nodeType="afterEffect">
                                  <p:stCondLst>
                                    <p:cond delay="10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22" presetClass="entr" presetSubtype="2" fill="hold" nodeType="withEffect">
                                  <p:stCondLst>
                                    <p:cond delay="1000"/>
                                  </p:stCondLst>
                                  <p:childTnLst>
                                    <p:set>
                                      <p:cBhvr>
                                        <p:cTn id="37" dur="1" fill="hold">
                                          <p:stCondLst>
                                            <p:cond delay="0"/>
                                          </p:stCondLst>
                                        </p:cTn>
                                        <p:tgtEl>
                                          <p:spTgt spid="16"/>
                                        </p:tgtEl>
                                        <p:attrNameLst>
                                          <p:attrName>style.visibility</p:attrName>
                                        </p:attrNameLst>
                                      </p:cBhvr>
                                      <p:to>
                                        <p:strVal val="visible"/>
                                      </p:to>
                                    </p:set>
                                    <p:animEffect transition="in" filter="wipe(right)">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3"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83989" y="1619999"/>
            <a:ext cx="5854150" cy="4471408"/>
          </a:xfrm>
          <a:prstGeom prst="rect">
            <a:avLst/>
          </a:prstGeom>
        </p:spPr>
      </p:pic>
      <p:cxnSp>
        <p:nvCxnSpPr>
          <p:cNvPr id="3" name="Straight Connector 2"/>
          <p:cNvCxnSpPr/>
          <p:nvPr/>
        </p:nvCxnSpPr>
        <p:spPr>
          <a:xfrm>
            <a:off x="1374006" y="4863039"/>
            <a:ext cx="2690239" cy="539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4" name="TextBox 4"/>
          <p:cNvSpPr txBox="1"/>
          <p:nvPr/>
        </p:nvSpPr>
        <p:spPr>
          <a:xfrm>
            <a:off x="1130294" y="4372820"/>
            <a:ext cx="1783968" cy="98043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Embedded group feed. Group created automatically for the team site as part of the team site provisioning.</a:t>
            </a:r>
          </a:p>
        </p:txBody>
      </p:sp>
      <p:cxnSp>
        <p:nvCxnSpPr>
          <p:cNvPr id="5" name="Straight Connector 4"/>
          <p:cNvCxnSpPr/>
          <p:nvPr/>
        </p:nvCxnSpPr>
        <p:spPr>
          <a:xfrm>
            <a:off x="1335925" y="2612905"/>
            <a:ext cx="3932872" cy="14276"/>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6" name="TextBox 4"/>
          <p:cNvSpPr txBox="1"/>
          <p:nvPr/>
        </p:nvSpPr>
        <p:spPr>
          <a:xfrm>
            <a:off x="1130294" y="2307186"/>
            <a:ext cx="1745888" cy="611438"/>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SharePoint team site with Yammer integration</a:t>
            </a:r>
          </a:p>
        </p:txBody>
      </p:sp>
      <p:pic>
        <p:nvPicPr>
          <p:cNvPr id="19" name="Picture 18"/>
          <p:cNvPicPr>
            <a:picLocks noChangeAspect="1"/>
          </p:cNvPicPr>
          <p:nvPr/>
        </p:nvPicPr>
        <p:blipFill>
          <a:blip r:embed="rId4"/>
          <a:stretch>
            <a:fillRect/>
          </a:stretch>
        </p:blipFill>
        <p:spPr>
          <a:xfrm>
            <a:off x="6873809" y="1906937"/>
            <a:ext cx="1964328" cy="346876"/>
          </a:xfrm>
          <a:prstGeom prst="rect">
            <a:avLst/>
          </a:prstGeom>
        </p:spPr>
      </p:pic>
      <p:pic>
        <p:nvPicPr>
          <p:cNvPr id="20" name="Picture 19"/>
          <p:cNvPicPr>
            <a:picLocks noChangeAspect="1"/>
          </p:cNvPicPr>
          <p:nvPr/>
        </p:nvPicPr>
        <p:blipFill>
          <a:blip r:embed="rId5"/>
          <a:stretch>
            <a:fillRect/>
          </a:stretch>
        </p:blipFill>
        <p:spPr>
          <a:xfrm>
            <a:off x="7873260" y="2271063"/>
            <a:ext cx="948703" cy="118588"/>
          </a:xfrm>
          <a:prstGeom prst="rect">
            <a:avLst/>
          </a:prstGeom>
        </p:spPr>
      </p:pic>
      <p:cxnSp>
        <p:nvCxnSpPr>
          <p:cNvPr id="21" name="Straight Connector 20"/>
          <p:cNvCxnSpPr>
            <a:stCxn id="22" idx="1"/>
          </p:cNvCxnSpPr>
          <p:nvPr/>
        </p:nvCxnSpPr>
        <p:spPr>
          <a:xfrm flipH="1">
            <a:off x="7496572" y="1861699"/>
            <a:ext cx="1449372" cy="77590"/>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22" name="TextBox 4"/>
          <p:cNvSpPr txBox="1"/>
          <p:nvPr/>
        </p:nvSpPr>
        <p:spPr>
          <a:xfrm>
            <a:off x="8945944" y="1648338"/>
            <a:ext cx="1634734"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User profile and latest notifications</a:t>
            </a:r>
          </a:p>
        </p:txBody>
      </p:sp>
      <p:sp>
        <p:nvSpPr>
          <p:cNvPr id="7" name="Title 6"/>
          <p:cNvSpPr>
            <a:spLocks noGrp="1"/>
          </p:cNvSpPr>
          <p:nvPr>
            <p:ph type="title"/>
          </p:nvPr>
        </p:nvSpPr>
        <p:spPr/>
        <p:txBody>
          <a:bodyPr/>
          <a:lstStyle/>
          <a:p>
            <a:r>
              <a:rPr lang="en-US" dirty="0"/>
              <a:t>Yammer integration to SharePoint</a:t>
            </a:r>
            <a:br>
              <a:rPr lang="en-US" dirty="0"/>
            </a:br>
            <a:r>
              <a:rPr lang="en-US" sz="2800" dirty="0"/>
              <a:t>Sample Scenario</a:t>
            </a:r>
            <a:endParaRPr lang="en-US" dirty="0"/>
          </a:p>
        </p:txBody>
      </p:sp>
    </p:spTree>
    <p:extLst>
      <p:ext uri="{BB962C8B-B14F-4D97-AF65-F5344CB8AC3E}">
        <p14:creationId xmlns:p14="http://schemas.microsoft.com/office/powerpoint/2010/main" val="308873881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2"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1500"/>
                            </p:stCondLst>
                            <p:childTnLst>
                              <p:par>
                                <p:cTn id="12" presetID="10" presetClass="entr" presetSubtype="0" fill="hold" grpId="0" nodeType="afterEffect">
                                  <p:stCondLst>
                                    <p:cond delay="10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22" presetClass="entr" presetSubtype="2" fill="hold" nodeType="withEffect">
                                  <p:stCondLst>
                                    <p:cond delay="100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par>
                          <p:cTn id="18" fill="hold">
                            <p:stCondLst>
                              <p:cond delay="3000"/>
                            </p:stCondLst>
                            <p:childTnLst>
                              <p:par>
                                <p:cTn id="19" presetID="10" presetClass="entr" presetSubtype="0" fill="hold" grpId="0" nodeType="afterEffect">
                                  <p:stCondLst>
                                    <p:cond delay="10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22" presetClass="entr" presetSubtype="2" fill="hold" nodeType="withEffect">
                                  <p:stCondLst>
                                    <p:cond delay="1000"/>
                                  </p:stCondLst>
                                  <p:childTnLst>
                                    <p:set>
                                      <p:cBhvr>
                                        <p:cTn id="23" dur="1" fill="hold">
                                          <p:stCondLst>
                                            <p:cond delay="0"/>
                                          </p:stCondLst>
                                        </p:cTn>
                                        <p:tgtEl>
                                          <p:spTgt spid="21"/>
                                        </p:tgtEl>
                                        <p:attrNameLst>
                                          <p:attrName>style.visibility</p:attrName>
                                        </p:attrNameLst>
                                      </p:cBhvr>
                                      <p:to>
                                        <p:strVal val="visible"/>
                                      </p:to>
                                    </p:set>
                                    <p:animEffect transition="in" filter="wipe(righ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Social Experience with Yammer</a:t>
            </a:r>
          </a:p>
        </p:txBody>
      </p:sp>
      <p:grpSp>
        <p:nvGrpSpPr>
          <p:cNvPr id="4" name="Group 3"/>
          <p:cNvGrpSpPr/>
          <p:nvPr/>
        </p:nvGrpSpPr>
        <p:grpSpPr>
          <a:xfrm>
            <a:off x="5066884" y="930295"/>
            <a:ext cx="1594866" cy="1017824"/>
            <a:chOff x="5106414" y="2025147"/>
            <a:chExt cx="1595281" cy="1018089"/>
          </a:xfrm>
        </p:grpSpPr>
        <p:pic>
          <p:nvPicPr>
            <p:cNvPr id="5" name="Picture 4"/>
            <p:cNvPicPr>
              <a:picLocks noChangeAspect="1"/>
            </p:cNvPicPr>
            <p:nvPr/>
          </p:nvPicPr>
          <p:blipFill>
            <a:blip r:embed="rId3"/>
            <a:stretch>
              <a:fillRect/>
            </a:stretch>
          </p:blipFill>
          <p:spPr>
            <a:xfrm>
              <a:off x="5106414" y="2025147"/>
              <a:ext cx="1595281" cy="101808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0805" y="2408535"/>
              <a:ext cx="524137" cy="442241"/>
            </a:xfrm>
            <a:prstGeom prst="rect">
              <a:avLst/>
            </a:prstGeom>
          </p:spPr>
        </p:pic>
      </p:grpSp>
      <p:grpSp>
        <p:nvGrpSpPr>
          <p:cNvPr id="7" name="Group 6"/>
          <p:cNvGrpSpPr/>
          <p:nvPr/>
        </p:nvGrpSpPr>
        <p:grpSpPr>
          <a:xfrm>
            <a:off x="1708191" y="2595802"/>
            <a:ext cx="2426133" cy="2172287"/>
            <a:chOff x="1708636" y="2595584"/>
            <a:chExt cx="2426765" cy="2172853"/>
          </a:xfrm>
        </p:grpSpPr>
        <p:grpSp>
          <p:nvGrpSpPr>
            <p:cNvPr id="8" name="Group 7"/>
            <p:cNvGrpSpPr/>
            <p:nvPr/>
          </p:nvGrpSpPr>
          <p:grpSpPr>
            <a:xfrm>
              <a:off x="1708636" y="2595584"/>
              <a:ext cx="2349080" cy="1898654"/>
              <a:chOff x="1676363" y="2467185"/>
              <a:chExt cx="2349080" cy="1898654"/>
            </a:xfrm>
          </p:grpSpPr>
          <p:grpSp>
            <p:nvGrpSpPr>
              <p:cNvPr id="10" name="Group 9"/>
              <p:cNvGrpSpPr/>
              <p:nvPr/>
            </p:nvGrpSpPr>
            <p:grpSpPr>
              <a:xfrm>
                <a:off x="1676363" y="2467185"/>
                <a:ext cx="1716556" cy="1721374"/>
                <a:chOff x="4383758" y="2146262"/>
                <a:chExt cx="2516893" cy="2647203"/>
              </a:xfrm>
            </p:grpSpPr>
            <p:sp>
              <p:nvSpPr>
                <p:cNvPr id="14" name="Rectangle 13"/>
                <p:cNvSpPr/>
                <p:nvPr/>
              </p:nvSpPr>
              <p:spPr bwMode="auto">
                <a:xfrm>
                  <a:off x="4537410" y="2146262"/>
                  <a:ext cx="2017542" cy="2365584"/>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15" name="Group 14"/>
                <p:cNvGrpSpPr/>
                <p:nvPr/>
              </p:nvGrpSpPr>
              <p:grpSpPr>
                <a:xfrm>
                  <a:off x="5421611" y="2886866"/>
                  <a:ext cx="1479040" cy="1043909"/>
                  <a:chOff x="4557447" y="1721445"/>
                  <a:chExt cx="1479040" cy="1043909"/>
                </a:xfrm>
              </p:grpSpPr>
              <p:pic>
                <p:nvPicPr>
                  <p:cNvPr id="23" name="Picture 22"/>
                  <p:cNvPicPr>
                    <a:picLocks noChangeAspect="1"/>
                  </p:cNvPicPr>
                  <p:nvPr/>
                </p:nvPicPr>
                <p:blipFill>
                  <a:blip r:embed="rId5"/>
                  <a:stretch>
                    <a:fillRect/>
                  </a:stretch>
                </p:blipFill>
                <p:spPr>
                  <a:xfrm>
                    <a:off x="4557447" y="1902539"/>
                    <a:ext cx="477423" cy="839046"/>
                  </a:xfrm>
                  <a:prstGeom prst="rect">
                    <a:avLst/>
                  </a:prstGeom>
                </p:spPr>
              </p:pic>
              <p:pic>
                <p:nvPicPr>
                  <p:cNvPr id="24" name="Picture 23"/>
                  <p:cNvPicPr>
                    <a:picLocks noChangeAspect="1"/>
                  </p:cNvPicPr>
                  <p:nvPr/>
                </p:nvPicPr>
                <p:blipFill>
                  <a:blip r:embed="rId5"/>
                  <a:stretch>
                    <a:fillRect/>
                  </a:stretch>
                </p:blipFill>
                <p:spPr>
                  <a:xfrm>
                    <a:off x="4869643" y="1721445"/>
                    <a:ext cx="477423" cy="839046"/>
                  </a:xfrm>
                  <a:prstGeom prst="rect">
                    <a:avLst/>
                  </a:prstGeom>
                </p:spPr>
              </p:pic>
              <p:pic>
                <p:nvPicPr>
                  <p:cNvPr id="25" name="Picture 24"/>
                  <p:cNvPicPr>
                    <a:picLocks noChangeAspect="1"/>
                  </p:cNvPicPr>
                  <p:nvPr/>
                </p:nvPicPr>
                <p:blipFill>
                  <a:blip r:embed="rId6"/>
                  <a:stretch>
                    <a:fillRect/>
                  </a:stretch>
                </p:blipFill>
                <p:spPr>
                  <a:xfrm>
                    <a:off x="5153580" y="1902539"/>
                    <a:ext cx="882907" cy="862815"/>
                  </a:xfrm>
                  <a:prstGeom prst="rect">
                    <a:avLst/>
                  </a:prstGeom>
                </p:spPr>
              </p:pic>
            </p:grpSp>
            <p:grpSp>
              <p:nvGrpSpPr>
                <p:cNvPr id="16" name="Group 15"/>
                <p:cNvGrpSpPr/>
                <p:nvPr/>
              </p:nvGrpSpPr>
              <p:grpSpPr>
                <a:xfrm>
                  <a:off x="4880542" y="3820782"/>
                  <a:ext cx="944427" cy="972683"/>
                  <a:chOff x="3981885" y="2834055"/>
                  <a:chExt cx="944427" cy="972683"/>
                </a:xfrm>
              </p:grpSpPr>
              <p:pic>
                <p:nvPicPr>
                  <p:cNvPr id="20" name="Picture 19"/>
                  <p:cNvPicPr>
                    <a:picLocks noChangeAspect="1"/>
                  </p:cNvPicPr>
                  <p:nvPr/>
                </p:nvPicPr>
                <p:blipFill>
                  <a:blip r:embed="rId5"/>
                  <a:stretch>
                    <a:fillRect/>
                  </a:stretch>
                </p:blipFill>
                <p:spPr>
                  <a:xfrm>
                    <a:off x="3981885" y="2967692"/>
                    <a:ext cx="477423" cy="839046"/>
                  </a:xfrm>
                  <a:prstGeom prst="rect">
                    <a:avLst/>
                  </a:prstGeom>
                </p:spPr>
              </p:pic>
              <p:pic>
                <p:nvPicPr>
                  <p:cNvPr id="21" name="Picture 20"/>
                  <p:cNvPicPr>
                    <a:picLocks noChangeAspect="1"/>
                  </p:cNvPicPr>
                  <p:nvPr/>
                </p:nvPicPr>
                <p:blipFill>
                  <a:blip r:embed="rId5"/>
                  <a:stretch>
                    <a:fillRect/>
                  </a:stretch>
                </p:blipFill>
                <p:spPr>
                  <a:xfrm>
                    <a:off x="4269036" y="2834055"/>
                    <a:ext cx="477423" cy="839046"/>
                  </a:xfrm>
                  <a:prstGeom prst="rect">
                    <a:avLst/>
                  </a:prstGeom>
                </p:spPr>
              </p:pic>
              <p:pic>
                <p:nvPicPr>
                  <p:cNvPr id="22" name="Picture 21"/>
                  <p:cNvPicPr>
                    <a:picLocks noChangeAspect="1"/>
                  </p:cNvPicPr>
                  <p:nvPr/>
                </p:nvPicPr>
                <p:blipFill>
                  <a:blip r:embed="rId7"/>
                  <a:stretch>
                    <a:fillRect/>
                  </a:stretch>
                </p:blipFill>
                <p:spPr>
                  <a:xfrm>
                    <a:off x="4480085" y="3260431"/>
                    <a:ext cx="446227" cy="456212"/>
                  </a:xfrm>
                  <a:prstGeom prst="rect">
                    <a:avLst/>
                  </a:prstGeom>
                </p:spPr>
              </p:pic>
            </p:grpSp>
            <p:grpSp>
              <p:nvGrpSpPr>
                <p:cNvPr id="17" name="Group 16"/>
                <p:cNvGrpSpPr/>
                <p:nvPr/>
              </p:nvGrpSpPr>
              <p:grpSpPr>
                <a:xfrm>
                  <a:off x="4383758" y="2988031"/>
                  <a:ext cx="968998" cy="971748"/>
                  <a:chOff x="3601101" y="2714202"/>
                  <a:chExt cx="968998" cy="971748"/>
                </a:xfrm>
              </p:grpSpPr>
              <p:pic>
                <p:nvPicPr>
                  <p:cNvPr id="18" name="Picture 17"/>
                  <p:cNvPicPr>
                    <a:picLocks noChangeAspect="1"/>
                  </p:cNvPicPr>
                  <p:nvPr/>
                </p:nvPicPr>
                <p:blipFill>
                  <a:blip r:embed="rId5"/>
                  <a:stretch>
                    <a:fillRect/>
                  </a:stretch>
                </p:blipFill>
                <p:spPr>
                  <a:xfrm>
                    <a:off x="3601101" y="2846904"/>
                    <a:ext cx="477423" cy="839046"/>
                  </a:xfrm>
                  <a:prstGeom prst="rect">
                    <a:avLst/>
                  </a:prstGeom>
                </p:spPr>
              </p:pic>
              <p:pic>
                <p:nvPicPr>
                  <p:cNvPr id="19" name="Picture 18"/>
                  <p:cNvPicPr>
                    <a:picLocks noChangeAspect="1"/>
                  </p:cNvPicPr>
                  <p:nvPr/>
                </p:nvPicPr>
                <p:blipFill>
                  <a:blip r:embed="rId8"/>
                  <a:stretch>
                    <a:fillRect/>
                  </a:stretch>
                </p:blipFill>
                <p:spPr>
                  <a:xfrm>
                    <a:off x="3875612" y="2714202"/>
                    <a:ext cx="694487" cy="898458"/>
                  </a:xfrm>
                  <a:prstGeom prst="rect">
                    <a:avLst/>
                  </a:prstGeom>
                </p:spPr>
              </p:pic>
            </p:grpSp>
          </p:grpSp>
          <p:grpSp>
            <p:nvGrpSpPr>
              <p:cNvPr id="11" name="Group 10"/>
              <p:cNvGrpSpPr/>
              <p:nvPr/>
            </p:nvGrpSpPr>
            <p:grpSpPr>
              <a:xfrm>
                <a:off x="2969441" y="3417688"/>
                <a:ext cx="1056002" cy="948151"/>
                <a:chOff x="4227553" y="2803074"/>
                <a:chExt cx="1056002" cy="948151"/>
              </a:xfrm>
            </p:grpSpPr>
            <p:pic>
              <p:nvPicPr>
                <p:cNvPr id="12" name="Picture 11"/>
                <p:cNvPicPr>
                  <a:picLocks noChangeAspect="1"/>
                </p:cNvPicPr>
                <p:nvPr/>
              </p:nvPicPr>
              <p:blipFill>
                <a:blip r:embed="rId9"/>
                <a:stretch>
                  <a:fillRect/>
                </a:stretch>
              </p:blipFill>
              <p:spPr>
                <a:xfrm>
                  <a:off x="4227553" y="2803074"/>
                  <a:ext cx="706330" cy="934372"/>
                </a:xfrm>
                <a:prstGeom prst="rect">
                  <a:avLst/>
                </a:prstGeom>
              </p:spPr>
            </p:pic>
            <p:pic>
              <p:nvPicPr>
                <p:cNvPr id="13" name="Picture 12"/>
                <p:cNvPicPr>
                  <a:picLocks noChangeAspect="1"/>
                </p:cNvPicPr>
                <p:nvPr/>
              </p:nvPicPr>
              <p:blipFill>
                <a:blip r:embed="rId10"/>
                <a:stretch>
                  <a:fillRect/>
                </a:stretch>
              </p:blipFill>
              <p:spPr>
                <a:xfrm>
                  <a:off x="4639567" y="3110282"/>
                  <a:ext cx="643988" cy="640943"/>
                </a:xfrm>
                <a:prstGeom prst="rect">
                  <a:avLst/>
                </a:prstGeom>
              </p:spPr>
            </p:pic>
          </p:grpSp>
        </p:grpSp>
        <p:sp>
          <p:nvSpPr>
            <p:cNvPr id="9" name="TextBox 8"/>
            <p:cNvSpPr txBox="1"/>
            <p:nvPr/>
          </p:nvSpPr>
          <p:spPr>
            <a:xfrm>
              <a:off x="2879160" y="4491566"/>
              <a:ext cx="1256241"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Regional UPA</a:t>
              </a:r>
              <a:endParaRPr lang="en-GB" sz="1799" spc="-70" dirty="0">
                <a:solidFill>
                  <a:schemeClr val="tx1">
                    <a:lumMod val="50000"/>
                    <a:lumOff val="50000"/>
                  </a:schemeClr>
                </a:solidFill>
              </a:endParaRPr>
            </a:p>
          </p:txBody>
        </p:sp>
      </p:grpSp>
      <p:grpSp>
        <p:nvGrpSpPr>
          <p:cNvPr id="26" name="Group 25"/>
          <p:cNvGrpSpPr/>
          <p:nvPr/>
        </p:nvGrpSpPr>
        <p:grpSpPr>
          <a:xfrm>
            <a:off x="8481139" y="2638657"/>
            <a:ext cx="2646499" cy="2196196"/>
            <a:chOff x="8483349" y="2638451"/>
            <a:chExt cx="2647188" cy="2196768"/>
          </a:xfrm>
        </p:grpSpPr>
        <p:grpSp>
          <p:nvGrpSpPr>
            <p:cNvPr id="27" name="Group 26"/>
            <p:cNvGrpSpPr/>
            <p:nvPr/>
          </p:nvGrpSpPr>
          <p:grpSpPr>
            <a:xfrm>
              <a:off x="8586873" y="2638451"/>
              <a:ext cx="2543664" cy="1920671"/>
              <a:chOff x="7360502" y="2952359"/>
              <a:chExt cx="2543664" cy="1920671"/>
            </a:xfrm>
          </p:grpSpPr>
          <p:grpSp>
            <p:nvGrpSpPr>
              <p:cNvPr id="29" name="Group 28"/>
              <p:cNvGrpSpPr/>
              <p:nvPr/>
            </p:nvGrpSpPr>
            <p:grpSpPr>
              <a:xfrm>
                <a:off x="8187610" y="2952359"/>
                <a:ext cx="1716556" cy="1721374"/>
                <a:chOff x="4383758" y="2146262"/>
                <a:chExt cx="2516893" cy="2647203"/>
              </a:xfrm>
            </p:grpSpPr>
            <p:sp>
              <p:nvSpPr>
                <p:cNvPr id="33" name="Rectangle 32"/>
                <p:cNvSpPr/>
                <p:nvPr/>
              </p:nvSpPr>
              <p:spPr bwMode="auto">
                <a:xfrm>
                  <a:off x="4537410" y="2146262"/>
                  <a:ext cx="2017542" cy="2365584"/>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34" name="Group 33"/>
                <p:cNvGrpSpPr/>
                <p:nvPr/>
              </p:nvGrpSpPr>
              <p:grpSpPr>
                <a:xfrm>
                  <a:off x="5421611" y="2886866"/>
                  <a:ext cx="1479040" cy="1043909"/>
                  <a:chOff x="4557447" y="1721445"/>
                  <a:chExt cx="1479040" cy="1043909"/>
                </a:xfrm>
              </p:grpSpPr>
              <p:pic>
                <p:nvPicPr>
                  <p:cNvPr id="42" name="Picture 41"/>
                  <p:cNvPicPr>
                    <a:picLocks noChangeAspect="1"/>
                  </p:cNvPicPr>
                  <p:nvPr/>
                </p:nvPicPr>
                <p:blipFill>
                  <a:blip r:embed="rId5"/>
                  <a:stretch>
                    <a:fillRect/>
                  </a:stretch>
                </p:blipFill>
                <p:spPr>
                  <a:xfrm>
                    <a:off x="4557447" y="1902539"/>
                    <a:ext cx="477423" cy="839046"/>
                  </a:xfrm>
                  <a:prstGeom prst="rect">
                    <a:avLst/>
                  </a:prstGeom>
                </p:spPr>
              </p:pic>
              <p:pic>
                <p:nvPicPr>
                  <p:cNvPr id="43" name="Picture 42"/>
                  <p:cNvPicPr>
                    <a:picLocks noChangeAspect="1"/>
                  </p:cNvPicPr>
                  <p:nvPr/>
                </p:nvPicPr>
                <p:blipFill>
                  <a:blip r:embed="rId5"/>
                  <a:stretch>
                    <a:fillRect/>
                  </a:stretch>
                </p:blipFill>
                <p:spPr>
                  <a:xfrm>
                    <a:off x="4869643" y="1721445"/>
                    <a:ext cx="477423" cy="839046"/>
                  </a:xfrm>
                  <a:prstGeom prst="rect">
                    <a:avLst/>
                  </a:prstGeom>
                </p:spPr>
              </p:pic>
              <p:pic>
                <p:nvPicPr>
                  <p:cNvPr id="44" name="Picture 43"/>
                  <p:cNvPicPr>
                    <a:picLocks noChangeAspect="1"/>
                  </p:cNvPicPr>
                  <p:nvPr/>
                </p:nvPicPr>
                <p:blipFill>
                  <a:blip r:embed="rId6"/>
                  <a:stretch>
                    <a:fillRect/>
                  </a:stretch>
                </p:blipFill>
                <p:spPr>
                  <a:xfrm>
                    <a:off x="5153580" y="1902539"/>
                    <a:ext cx="882907" cy="862815"/>
                  </a:xfrm>
                  <a:prstGeom prst="rect">
                    <a:avLst/>
                  </a:prstGeom>
                </p:spPr>
              </p:pic>
            </p:grpSp>
            <p:grpSp>
              <p:nvGrpSpPr>
                <p:cNvPr id="35" name="Group 34"/>
                <p:cNvGrpSpPr/>
                <p:nvPr/>
              </p:nvGrpSpPr>
              <p:grpSpPr>
                <a:xfrm>
                  <a:off x="4880542" y="3820782"/>
                  <a:ext cx="944427" cy="972683"/>
                  <a:chOff x="3981885" y="2834055"/>
                  <a:chExt cx="944427" cy="972683"/>
                </a:xfrm>
              </p:grpSpPr>
              <p:pic>
                <p:nvPicPr>
                  <p:cNvPr id="39" name="Picture 38"/>
                  <p:cNvPicPr>
                    <a:picLocks noChangeAspect="1"/>
                  </p:cNvPicPr>
                  <p:nvPr/>
                </p:nvPicPr>
                <p:blipFill>
                  <a:blip r:embed="rId5"/>
                  <a:stretch>
                    <a:fillRect/>
                  </a:stretch>
                </p:blipFill>
                <p:spPr>
                  <a:xfrm>
                    <a:off x="3981885" y="2967692"/>
                    <a:ext cx="477423" cy="839046"/>
                  </a:xfrm>
                  <a:prstGeom prst="rect">
                    <a:avLst/>
                  </a:prstGeom>
                </p:spPr>
              </p:pic>
              <p:pic>
                <p:nvPicPr>
                  <p:cNvPr id="40" name="Picture 39"/>
                  <p:cNvPicPr>
                    <a:picLocks noChangeAspect="1"/>
                  </p:cNvPicPr>
                  <p:nvPr/>
                </p:nvPicPr>
                <p:blipFill>
                  <a:blip r:embed="rId5"/>
                  <a:stretch>
                    <a:fillRect/>
                  </a:stretch>
                </p:blipFill>
                <p:spPr>
                  <a:xfrm>
                    <a:off x="4269036" y="2834055"/>
                    <a:ext cx="477423" cy="839046"/>
                  </a:xfrm>
                  <a:prstGeom prst="rect">
                    <a:avLst/>
                  </a:prstGeom>
                </p:spPr>
              </p:pic>
              <p:pic>
                <p:nvPicPr>
                  <p:cNvPr id="41" name="Picture 40"/>
                  <p:cNvPicPr>
                    <a:picLocks noChangeAspect="1"/>
                  </p:cNvPicPr>
                  <p:nvPr/>
                </p:nvPicPr>
                <p:blipFill>
                  <a:blip r:embed="rId7"/>
                  <a:stretch>
                    <a:fillRect/>
                  </a:stretch>
                </p:blipFill>
                <p:spPr>
                  <a:xfrm>
                    <a:off x="4480085" y="3260431"/>
                    <a:ext cx="446227" cy="456212"/>
                  </a:xfrm>
                  <a:prstGeom prst="rect">
                    <a:avLst/>
                  </a:prstGeom>
                </p:spPr>
              </p:pic>
            </p:grpSp>
            <p:grpSp>
              <p:nvGrpSpPr>
                <p:cNvPr id="36" name="Group 35"/>
                <p:cNvGrpSpPr/>
                <p:nvPr/>
              </p:nvGrpSpPr>
              <p:grpSpPr>
                <a:xfrm>
                  <a:off x="4383758" y="2988031"/>
                  <a:ext cx="968998" cy="971748"/>
                  <a:chOff x="3601101" y="2714202"/>
                  <a:chExt cx="968998" cy="971748"/>
                </a:xfrm>
              </p:grpSpPr>
              <p:pic>
                <p:nvPicPr>
                  <p:cNvPr id="37" name="Picture 36"/>
                  <p:cNvPicPr>
                    <a:picLocks noChangeAspect="1"/>
                  </p:cNvPicPr>
                  <p:nvPr/>
                </p:nvPicPr>
                <p:blipFill>
                  <a:blip r:embed="rId5"/>
                  <a:stretch>
                    <a:fillRect/>
                  </a:stretch>
                </p:blipFill>
                <p:spPr>
                  <a:xfrm>
                    <a:off x="3601101" y="2846904"/>
                    <a:ext cx="477423" cy="839046"/>
                  </a:xfrm>
                  <a:prstGeom prst="rect">
                    <a:avLst/>
                  </a:prstGeom>
                </p:spPr>
              </p:pic>
              <p:pic>
                <p:nvPicPr>
                  <p:cNvPr id="38" name="Picture 37"/>
                  <p:cNvPicPr>
                    <a:picLocks noChangeAspect="1"/>
                  </p:cNvPicPr>
                  <p:nvPr/>
                </p:nvPicPr>
                <p:blipFill>
                  <a:blip r:embed="rId8"/>
                  <a:stretch>
                    <a:fillRect/>
                  </a:stretch>
                </p:blipFill>
                <p:spPr>
                  <a:xfrm>
                    <a:off x="3875612" y="2714202"/>
                    <a:ext cx="694487" cy="898458"/>
                  </a:xfrm>
                  <a:prstGeom prst="rect">
                    <a:avLst/>
                  </a:prstGeom>
                </p:spPr>
              </p:pic>
            </p:grpSp>
          </p:grpSp>
          <p:grpSp>
            <p:nvGrpSpPr>
              <p:cNvPr id="30" name="Group 29"/>
              <p:cNvGrpSpPr/>
              <p:nvPr/>
            </p:nvGrpSpPr>
            <p:grpSpPr>
              <a:xfrm>
                <a:off x="7360502" y="3928835"/>
                <a:ext cx="1059461" cy="944195"/>
                <a:chOff x="5907828" y="3305163"/>
                <a:chExt cx="1059461" cy="944195"/>
              </a:xfrm>
            </p:grpSpPr>
            <p:pic>
              <p:nvPicPr>
                <p:cNvPr id="31" name="Picture 30"/>
                <p:cNvPicPr>
                  <a:picLocks noChangeAspect="1"/>
                </p:cNvPicPr>
                <p:nvPr/>
              </p:nvPicPr>
              <p:blipFill>
                <a:blip r:embed="rId11"/>
                <a:stretch>
                  <a:fillRect/>
                </a:stretch>
              </p:blipFill>
              <p:spPr>
                <a:xfrm>
                  <a:off x="5907828" y="3305163"/>
                  <a:ext cx="713756" cy="944195"/>
                </a:xfrm>
                <a:prstGeom prst="rect">
                  <a:avLst/>
                </a:prstGeom>
              </p:spPr>
            </p:pic>
            <p:pic>
              <p:nvPicPr>
                <p:cNvPr id="32" name="Picture 31"/>
                <p:cNvPicPr>
                  <a:picLocks noChangeAspect="1"/>
                </p:cNvPicPr>
                <p:nvPr/>
              </p:nvPicPr>
              <p:blipFill>
                <a:blip r:embed="rId10"/>
                <a:stretch>
                  <a:fillRect/>
                </a:stretch>
              </p:blipFill>
              <p:spPr>
                <a:xfrm>
                  <a:off x="6323301" y="3607641"/>
                  <a:ext cx="643988" cy="640943"/>
                </a:xfrm>
                <a:prstGeom prst="rect">
                  <a:avLst/>
                </a:prstGeom>
              </p:spPr>
            </p:pic>
          </p:grpSp>
        </p:grpSp>
        <p:sp>
          <p:nvSpPr>
            <p:cNvPr id="28" name="TextBox 27"/>
            <p:cNvSpPr txBox="1"/>
            <p:nvPr/>
          </p:nvSpPr>
          <p:spPr>
            <a:xfrm>
              <a:off x="8483349" y="4558348"/>
              <a:ext cx="1256241"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Regional UPA</a:t>
              </a:r>
              <a:endParaRPr lang="en-GB" sz="1799" spc="-70" dirty="0">
                <a:solidFill>
                  <a:schemeClr val="tx1">
                    <a:lumMod val="50000"/>
                    <a:lumOff val="50000"/>
                  </a:schemeClr>
                </a:solidFill>
              </a:endParaRPr>
            </a:p>
          </p:txBody>
        </p:sp>
      </p:grpSp>
      <p:grpSp>
        <p:nvGrpSpPr>
          <p:cNvPr id="45" name="Group 44"/>
          <p:cNvGrpSpPr/>
          <p:nvPr/>
        </p:nvGrpSpPr>
        <p:grpSpPr>
          <a:xfrm>
            <a:off x="5156671" y="4258157"/>
            <a:ext cx="2211590" cy="2419555"/>
            <a:chOff x="5187343" y="4042003"/>
            <a:chExt cx="2212166" cy="2420185"/>
          </a:xfrm>
        </p:grpSpPr>
        <p:grpSp>
          <p:nvGrpSpPr>
            <p:cNvPr id="46" name="Group 45"/>
            <p:cNvGrpSpPr/>
            <p:nvPr/>
          </p:nvGrpSpPr>
          <p:grpSpPr>
            <a:xfrm>
              <a:off x="5187343" y="4309559"/>
              <a:ext cx="2212166" cy="2152629"/>
              <a:chOff x="4592676" y="4144590"/>
              <a:chExt cx="2212166" cy="2152629"/>
            </a:xfrm>
          </p:grpSpPr>
          <p:grpSp>
            <p:nvGrpSpPr>
              <p:cNvPr id="48" name="Group 47"/>
              <p:cNvGrpSpPr/>
              <p:nvPr/>
            </p:nvGrpSpPr>
            <p:grpSpPr>
              <a:xfrm>
                <a:off x="4592676" y="4575845"/>
                <a:ext cx="1716556" cy="1721374"/>
                <a:chOff x="4383758" y="2146262"/>
                <a:chExt cx="2516893" cy="2647203"/>
              </a:xfrm>
            </p:grpSpPr>
            <p:sp>
              <p:nvSpPr>
                <p:cNvPr id="52" name="Rectangle 51"/>
                <p:cNvSpPr/>
                <p:nvPr/>
              </p:nvSpPr>
              <p:spPr bwMode="auto">
                <a:xfrm>
                  <a:off x="4537410" y="2146262"/>
                  <a:ext cx="2017542" cy="2365584"/>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53" name="Group 52"/>
                <p:cNvGrpSpPr/>
                <p:nvPr/>
              </p:nvGrpSpPr>
              <p:grpSpPr>
                <a:xfrm>
                  <a:off x="5421611" y="2886866"/>
                  <a:ext cx="1479040" cy="1043909"/>
                  <a:chOff x="4557447" y="1721445"/>
                  <a:chExt cx="1479040" cy="1043909"/>
                </a:xfrm>
              </p:grpSpPr>
              <p:pic>
                <p:nvPicPr>
                  <p:cNvPr id="61" name="Picture 60"/>
                  <p:cNvPicPr>
                    <a:picLocks noChangeAspect="1"/>
                  </p:cNvPicPr>
                  <p:nvPr/>
                </p:nvPicPr>
                <p:blipFill>
                  <a:blip r:embed="rId5"/>
                  <a:stretch>
                    <a:fillRect/>
                  </a:stretch>
                </p:blipFill>
                <p:spPr>
                  <a:xfrm>
                    <a:off x="4557447" y="1902539"/>
                    <a:ext cx="477423" cy="839046"/>
                  </a:xfrm>
                  <a:prstGeom prst="rect">
                    <a:avLst/>
                  </a:prstGeom>
                </p:spPr>
              </p:pic>
              <p:pic>
                <p:nvPicPr>
                  <p:cNvPr id="62" name="Picture 61"/>
                  <p:cNvPicPr>
                    <a:picLocks noChangeAspect="1"/>
                  </p:cNvPicPr>
                  <p:nvPr/>
                </p:nvPicPr>
                <p:blipFill>
                  <a:blip r:embed="rId5"/>
                  <a:stretch>
                    <a:fillRect/>
                  </a:stretch>
                </p:blipFill>
                <p:spPr>
                  <a:xfrm>
                    <a:off x="4869643" y="1721445"/>
                    <a:ext cx="477423" cy="839046"/>
                  </a:xfrm>
                  <a:prstGeom prst="rect">
                    <a:avLst/>
                  </a:prstGeom>
                </p:spPr>
              </p:pic>
              <p:pic>
                <p:nvPicPr>
                  <p:cNvPr id="63" name="Picture 62"/>
                  <p:cNvPicPr>
                    <a:picLocks noChangeAspect="1"/>
                  </p:cNvPicPr>
                  <p:nvPr/>
                </p:nvPicPr>
                <p:blipFill>
                  <a:blip r:embed="rId6"/>
                  <a:stretch>
                    <a:fillRect/>
                  </a:stretch>
                </p:blipFill>
                <p:spPr>
                  <a:xfrm>
                    <a:off x="5153580" y="1902539"/>
                    <a:ext cx="882907" cy="862815"/>
                  </a:xfrm>
                  <a:prstGeom prst="rect">
                    <a:avLst/>
                  </a:prstGeom>
                </p:spPr>
              </p:pic>
            </p:grpSp>
            <p:grpSp>
              <p:nvGrpSpPr>
                <p:cNvPr id="54" name="Group 53"/>
                <p:cNvGrpSpPr/>
                <p:nvPr/>
              </p:nvGrpSpPr>
              <p:grpSpPr>
                <a:xfrm>
                  <a:off x="4880542" y="3820782"/>
                  <a:ext cx="944427" cy="972683"/>
                  <a:chOff x="3981885" y="2834055"/>
                  <a:chExt cx="944427" cy="972683"/>
                </a:xfrm>
              </p:grpSpPr>
              <p:pic>
                <p:nvPicPr>
                  <p:cNvPr id="58" name="Picture 57"/>
                  <p:cNvPicPr>
                    <a:picLocks noChangeAspect="1"/>
                  </p:cNvPicPr>
                  <p:nvPr/>
                </p:nvPicPr>
                <p:blipFill>
                  <a:blip r:embed="rId5"/>
                  <a:stretch>
                    <a:fillRect/>
                  </a:stretch>
                </p:blipFill>
                <p:spPr>
                  <a:xfrm>
                    <a:off x="3981885" y="2967692"/>
                    <a:ext cx="477423" cy="839046"/>
                  </a:xfrm>
                  <a:prstGeom prst="rect">
                    <a:avLst/>
                  </a:prstGeom>
                </p:spPr>
              </p:pic>
              <p:pic>
                <p:nvPicPr>
                  <p:cNvPr id="59" name="Picture 58"/>
                  <p:cNvPicPr>
                    <a:picLocks noChangeAspect="1"/>
                  </p:cNvPicPr>
                  <p:nvPr/>
                </p:nvPicPr>
                <p:blipFill>
                  <a:blip r:embed="rId5"/>
                  <a:stretch>
                    <a:fillRect/>
                  </a:stretch>
                </p:blipFill>
                <p:spPr>
                  <a:xfrm>
                    <a:off x="4269036" y="2834055"/>
                    <a:ext cx="477423" cy="839046"/>
                  </a:xfrm>
                  <a:prstGeom prst="rect">
                    <a:avLst/>
                  </a:prstGeom>
                </p:spPr>
              </p:pic>
              <p:pic>
                <p:nvPicPr>
                  <p:cNvPr id="60" name="Picture 59"/>
                  <p:cNvPicPr>
                    <a:picLocks noChangeAspect="1"/>
                  </p:cNvPicPr>
                  <p:nvPr/>
                </p:nvPicPr>
                <p:blipFill>
                  <a:blip r:embed="rId7"/>
                  <a:stretch>
                    <a:fillRect/>
                  </a:stretch>
                </p:blipFill>
                <p:spPr>
                  <a:xfrm>
                    <a:off x="4480085" y="3260431"/>
                    <a:ext cx="446227" cy="456212"/>
                  </a:xfrm>
                  <a:prstGeom prst="rect">
                    <a:avLst/>
                  </a:prstGeom>
                </p:spPr>
              </p:pic>
            </p:grpSp>
            <p:grpSp>
              <p:nvGrpSpPr>
                <p:cNvPr id="55" name="Group 54"/>
                <p:cNvGrpSpPr/>
                <p:nvPr/>
              </p:nvGrpSpPr>
              <p:grpSpPr>
                <a:xfrm>
                  <a:off x="4383758" y="2988031"/>
                  <a:ext cx="968998" cy="971748"/>
                  <a:chOff x="3601101" y="2714202"/>
                  <a:chExt cx="968998" cy="971748"/>
                </a:xfrm>
              </p:grpSpPr>
              <p:pic>
                <p:nvPicPr>
                  <p:cNvPr id="56" name="Picture 55"/>
                  <p:cNvPicPr>
                    <a:picLocks noChangeAspect="1"/>
                  </p:cNvPicPr>
                  <p:nvPr/>
                </p:nvPicPr>
                <p:blipFill>
                  <a:blip r:embed="rId5"/>
                  <a:stretch>
                    <a:fillRect/>
                  </a:stretch>
                </p:blipFill>
                <p:spPr>
                  <a:xfrm>
                    <a:off x="3601101" y="2846904"/>
                    <a:ext cx="477423" cy="839046"/>
                  </a:xfrm>
                  <a:prstGeom prst="rect">
                    <a:avLst/>
                  </a:prstGeom>
                </p:spPr>
              </p:pic>
              <p:pic>
                <p:nvPicPr>
                  <p:cNvPr id="57" name="Picture 56"/>
                  <p:cNvPicPr>
                    <a:picLocks noChangeAspect="1"/>
                  </p:cNvPicPr>
                  <p:nvPr/>
                </p:nvPicPr>
                <p:blipFill>
                  <a:blip r:embed="rId8"/>
                  <a:stretch>
                    <a:fillRect/>
                  </a:stretch>
                </p:blipFill>
                <p:spPr>
                  <a:xfrm>
                    <a:off x="3875612" y="2714202"/>
                    <a:ext cx="694487" cy="898458"/>
                  </a:xfrm>
                  <a:prstGeom prst="rect">
                    <a:avLst/>
                  </a:prstGeom>
                </p:spPr>
              </p:pic>
            </p:grpSp>
          </p:grpSp>
          <p:grpSp>
            <p:nvGrpSpPr>
              <p:cNvPr id="49" name="Group 48"/>
              <p:cNvGrpSpPr/>
              <p:nvPr/>
            </p:nvGrpSpPr>
            <p:grpSpPr>
              <a:xfrm>
                <a:off x="5776518" y="4144590"/>
                <a:ext cx="1028324" cy="934372"/>
                <a:chOff x="3694734" y="4248584"/>
                <a:chExt cx="1028324" cy="934372"/>
              </a:xfrm>
            </p:grpSpPr>
            <p:pic>
              <p:nvPicPr>
                <p:cNvPr id="50" name="Picture 49"/>
                <p:cNvPicPr>
                  <a:picLocks noChangeAspect="1"/>
                </p:cNvPicPr>
                <p:nvPr/>
              </p:nvPicPr>
              <p:blipFill>
                <a:blip r:embed="rId12"/>
                <a:stretch>
                  <a:fillRect/>
                </a:stretch>
              </p:blipFill>
              <p:spPr>
                <a:xfrm>
                  <a:off x="3694734" y="4248584"/>
                  <a:ext cx="706330" cy="934372"/>
                </a:xfrm>
                <a:prstGeom prst="rect">
                  <a:avLst/>
                </a:prstGeom>
              </p:spPr>
            </p:pic>
            <p:pic>
              <p:nvPicPr>
                <p:cNvPr id="51" name="Picture 50"/>
                <p:cNvPicPr>
                  <a:picLocks noChangeAspect="1"/>
                </p:cNvPicPr>
                <p:nvPr/>
              </p:nvPicPr>
              <p:blipFill>
                <a:blip r:embed="rId10"/>
                <a:stretch>
                  <a:fillRect/>
                </a:stretch>
              </p:blipFill>
              <p:spPr>
                <a:xfrm>
                  <a:off x="4079070" y="4542013"/>
                  <a:ext cx="643988" cy="640943"/>
                </a:xfrm>
                <a:prstGeom prst="rect">
                  <a:avLst/>
                </a:prstGeom>
              </p:spPr>
            </p:pic>
          </p:grpSp>
        </p:grpSp>
        <p:sp>
          <p:nvSpPr>
            <p:cNvPr id="47" name="TextBox 46"/>
            <p:cNvSpPr txBox="1"/>
            <p:nvPr/>
          </p:nvSpPr>
          <p:spPr>
            <a:xfrm>
              <a:off x="6096324" y="4042003"/>
              <a:ext cx="1256241"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Regional UPA</a:t>
              </a:r>
              <a:endParaRPr lang="en-GB" sz="1799" spc="-70" dirty="0">
                <a:solidFill>
                  <a:schemeClr val="tx1">
                    <a:lumMod val="50000"/>
                    <a:lumOff val="50000"/>
                  </a:schemeClr>
                </a:solidFill>
              </a:endParaRPr>
            </a:p>
          </p:txBody>
        </p:sp>
      </p:grpSp>
      <p:cxnSp>
        <p:nvCxnSpPr>
          <p:cNvPr id="64" name="Straight Arrow Connector 63"/>
          <p:cNvCxnSpPr/>
          <p:nvPr/>
        </p:nvCxnSpPr>
        <p:spPr>
          <a:xfrm flipV="1">
            <a:off x="5892286" y="2039983"/>
            <a:ext cx="202" cy="2603612"/>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p:nvPr/>
        </p:nvCxnSpPr>
        <p:spPr>
          <a:xfrm flipH="1" flipV="1">
            <a:off x="6340205" y="2097717"/>
            <a:ext cx="2980300" cy="1097273"/>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6" name="Straight Arrow Connector 65"/>
          <p:cNvCxnSpPr/>
          <p:nvPr/>
        </p:nvCxnSpPr>
        <p:spPr>
          <a:xfrm flipH="1">
            <a:off x="3528186" y="2024377"/>
            <a:ext cx="1907854" cy="1304710"/>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7" name="Straight Arrow Connector 66"/>
          <p:cNvCxnSpPr/>
          <p:nvPr/>
        </p:nvCxnSpPr>
        <p:spPr>
          <a:xfrm flipH="1" flipV="1">
            <a:off x="4062301" y="4470295"/>
            <a:ext cx="1049607" cy="486491"/>
          </a:xfrm>
          <a:prstGeom prst="straightConnector1">
            <a:avLst/>
          </a:prstGeom>
          <a:ln w="19050">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8" name="Straight Arrow Connector 67"/>
          <p:cNvCxnSpPr/>
          <p:nvPr/>
        </p:nvCxnSpPr>
        <p:spPr>
          <a:xfrm flipV="1">
            <a:off x="7503274" y="4474993"/>
            <a:ext cx="977865" cy="664391"/>
          </a:xfrm>
          <a:prstGeom prst="straightConnector1">
            <a:avLst/>
          </a:prstGeom>
          <a:ln w="19050">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9" name="Straight Arrow Connector 68"/>
          <p:cNvCxnSpPr/>
          <p:nvPr/>
        </p:nvCxnSpPr>
        <p:spPr>
          <a:xfrm flipH="1">
            <a:off x="7423004" y="4272706"/>
            <a:ext cx="977094" cy="658938"/>
          </a:xfrm>
          <a:prstGeom prst="straightConnector1">
            <a:avLst/>
          </a:prstGeom>
          <a:ln w="19050">
            <a:solidFill>
              <a:schemeClr val="accent2"/>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0" name="Straight Arrow Connector 69"/>
          <p:cNvCxnSpPr/>
          <p:nvPr/>
        </p:nvCxnSpPr>
        <p:spPr>
          <a:xfrm flipH="1">
            <a:off x="4124250" y="3801501"/>
            <a:ext cx="4362492" cy="9033"/>
          </a:xfrm>
          <a:prstGeom prst="straightConnector1">
            <a:avLst/>
          </a:prstGeom>
          <a:ln w="19050">
            <a:solidFill>
              <a:schemeClr val="accent2"/>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1" name="Straight Arrow Connector 70"/>
          <p:cNvCxnSpPr/>
          <p:nvPr/>
        </p:nvCxnSpPr>
        <p:spPr>
          <a:xfrm>
            <a:off x="4189066" y="4301013"/>
            <a:ext cx="1173555" cy="506175"/>
          </a:xfrm>
          <a:prstGeom prst="straightConnector1">
            <a:avLst/>
          </a:prstGeom>
          <a:ln w="19050">
            <a:solidFill>
              <a:srgbClr val="33862F"/>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2" name="Straight Arrow Connector 71"/>
          <p:cNvCxnSpPr/>
          <p:nvPr/>
        </p:nvCxnSpPr>
        <p:spPr>
          <a:xfrm>
            <a:off x="4159370" y="3979816"/>
            <a:ext cx="4303304" cy="0"/>
          </a:xfrm>
          <a:prstGeom prst="straightConnector1">
            <a:avLst/>
          </a:prstGeom>
          <a:ln w="19050">
            <a:solidFill>
              <a:srgbClr val="33862F"/>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5594582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1000"/>
                                        <p:tgtEl>
                                          <p:spTgt spid="67"/>
                                        </p:tgtEl>
                                      </p:cBhvr>
                                    </p:animEffect>
                                    <p:anim calcmode="lin" valueType="num">
                                      <p:cBhvr>
                                        <p:cTn id="23" dur="1000" fill="hold"/>
                                        <p:tgtEl>
                                          <p:spTgt spid="67"/>
                                        </p:tgtEl>
                                        <p:attrNameLst>
                                          <p:attrName>ppt_x</p:attrName>
                                        </p:attrNameLst>
                                      </p:cBhvr>
                                      <p:tavLst>
                                        <p:tav tm="0">
                                          <p:val>
                                            <p:strVal val="#ppt_x"/>
                                          </p:val>
                                        </p:tav>
                                        <p:tav tm="100000">
                                          <p:val>
                                            <p:strVal val="#ppt_x"/>
                                          </p:val>
                                        </p:tav>
                                      </p:tavLst>
                                    </p:anim>
                                    <p:anim calcmode="lin" valueType="num">
                                      <p:cBhvr>
                                        <p:cTn id="24" dur="1000" fill="hold"/>
                                        <p:tgtEl>
                                          <p:spTgt spid="6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1000"/>
                                        <p:tgtEl>
                                          <p:spTgt spid="68"/>
                                        </p:tgtEl>
                                      </p:cBhvr>
                                    </p:animEffect>
                                    <p:anim calcmode="lin" valueType="num">
                                      <p:cBhvr>
                                        <p:cTn id="28" dur="1000" fill="hold"/>
                                        <p:tgtEl>
                                          <p:spTgt spid="68"/>
                                        </p:tgtEl>
                                        <p:attrNameLst>
                                          <p:attrName>ppt_x</p:attrName>
                                        </p:attrNameLst>
                                      </p:cBhvr>
                                      <p:tavLst>
                                        <p:tav tm="0">
                                          <p:val>
                                            <p:strVal val="#ppt_x"/>
                                          </p:val>
                                        </p:tav>
                                        <p:tav tm="100000">
                                          <p:val>
                                            <p:strVal val="#ppt_x"/>
                                          </p:val>
                                        </p:tav>
                                      </p:tavLst>
                                    </p:anim>
                                    <p:anim calcmode="lin" valueType="num">
                                      <p:cBhvr>
                                        <p:cTn id="29" dur="1000" fill="hold"/>
                                        <p:tgtEl>
                                          <p:spTgt spid="6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1000"/>
                                        <p:tgtEl>
                                          <p:spTgt spid="69"/>
                                        </p:tgtEl>
                                      </p:cBhvr>
                                    </p:animEffect>
                                    <p:anim calcmode="lin" valueType="num">
                                      <p:cBhvr>
                                        <p:cTn id="33" dur="1000" fill="hold"/>
                                        <p:tgtEl>
                                          <p:spTgt spid="69"/>
                                        </p:tgtEl>
                                        <p:attrNameLst>
                                          <p:attrName>ppt_x</p:attrName>
                                        </p:attrNameLst>
                                      </p:cBhvr>
                                      <p:tavLst>
                                        <p:tav tm="0">
                                          <p:val>
                                            <p:strVal val="#ppt_x"/>
                                          </p:val>
                                        </p:tav>
                                        <p:tav tm="100000">
                                          <p:val>
                                            <p:strVal val="#ppt_x"/>
                                          </p:val>
                                        </p:tav>
                                      </p:tavLst>
                                    </p:anim>
                                    <p:anim calcmode="lin" valueType="num">
                                      <p:cBhvr>
                                        <p:cTn id="34" dur="1000" fill="hold"/>
                                        <p:tgtEl>
                                          <p:spTgt spid="6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1000"/>
                                        <p:tgtEl>
                                          <p:spTgt spid="70"/>
                                        </p:tgtEl>
                                      </p:cBhvr>
                                    </p:animEffect>
                                    <p:anim calcmode="lin" valueType="num">
                                      <p:cBhvr>
                                        <p:cTn id="38" dur="1000" fill="hold"/>
                                        <p:tgtEl>
                                          <p:spTgt spid="70"/>
                                        </p:tgtEl>
                                        <p:attrNameLst>
                                          <p:attrName>ppt_x</p:attrName>
                                        </p:attrNameLst>
                                      </p:cBhvr>
                                      <p:tavLst>
                                        <p:tav tm="0">
                                          <p:val>
                                            <p:strVal val="#ppt_x"/>
                                          </p:val>
                                        </p:tav>
                                        <p:tav tm="100000">
                                          <p:val>
                                            <p:strVal val="#ppt_x"/>
                                          </p:val>
                                        </p:tav>
                                      </p:tavLst>
                                    </p:anim>
                                    <p:anim calcmode="lin" valueType="num">
                                      <p:cBhvr>
                                        <p:cTn id="39" dur="1000" fill="hold"/>
                                        <p:tgtEl>
                                          <p:spTgt spid="7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1000"/>
                                        <p:tgtEl>
                                          <p:spTgt spid="71"/>
                                        </p:tgtEl>
                                      </p:cBhvr>
                                    </p:animEffect>
                                    <p:anim calcmode="lin" valueType="num">
                                      <p:cBhvr>
                                        <p:cTn id="43" dur="1000" fill="hold"/>
                                        <p:tgtEl>
                                          <p:spTgt spid="71"/>
                                        </p:tgtEl>
                                        <p:attrNameLst>
                                          <p:attrName>ppt_x</p:attrName>
                                        </p:attrNameLst>
                                      </p:cBhvr>
                                      <p:tavLst>
                                        <p:tav tm="0">
                                          <p:val>
                                            <p:strVal val="#ppt_x"/>
                                          </p:val>
                                        </p:tav>
                                        <p:tav tm="100000">
                                          <p:val>
                                            <p:strVal val="#ppt_x"/>
                                          </p:val>
                                        </p:tav>
                                      </p:tavLst>
                                    </p:anim>
                                    <p:anim calcmode="lin" valueType="num">
                                      <p:cBhvr>
                                        <p:cTn id="44" dur="1000" fill="hold"/>
                                        <p:tgtEl>
                                          <p:spTgt spid="7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fade">
                                      <p:cBhvr>
                                        <p:cTn id="47" dur="1000"/>
                                        <p:tgtEl>
                                          <p:spTgt spid="72"/>
                                        </p:tgtEl>
                                      </p:cBhvr>
                                    </p:animEffect>
                                    <p:anim calcmode="lin" valueType="num">
                                      <p:cBhvr>
                                        <p:cTn id="48" dur="1000" fill="hold"/>
                                        <p:tgtEl>
                                          <p:spTgt spid="72"/>
                                        </p:tgtEl>
                                        <p:attrNameLst>
                                          <p:attrName>ppt_x</p:attrName>
                                        </p:attrNameLst>
                                      </p:cBhvr>
                                      <p:tavLst>
                                        <p:tav tm="0">
                                          <p:val>
                                            <p:strVal val="#ppt_x"/>
                                          </p:val>
                                        </p:tav>
                                        <p:tav tm="100000">
                                          <p:val>
                                            <p:strVal val="#ppt_x"/>
                                          </p:val>
                                        </p:tav>
                                      </p:tavLst>
                                    </p:anim>
                                    <p:anim calcmode="lin" valueType="num">
                                      <p:cBhvr>
                                        <p:cTn id="4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Manual association for Yammer feeds to SharePoint – How to do in practice?</a:t>
            </a:r>
          </a:p>
        </p:txBody>
      </p:sp>
      <p:sp>
        <p:nvSpPr>
          <p:cNvPr id="5" name="Text Placeholder 4"/>
          <p:cNvSpPr>
            <a:spLocks noGrp="1"/>
          </p:cNvSpPr>
          <p:nvPr>
            <p:ph type="body" sz="quarter" idx="10"/>
          </p:nvPr>
        </p:nvSpPr>
        <p:spPr/>
        <p:txBody>
          <a:bodyPr/>
          <a:lstStyle/>
          <a:p>
            <a:r>
              <a:rPr lang="en-US" dirty="0"/>
              <a:t>Demo</a:t>
            </a:r>
          </a:p>
        </p:txBody>
      </p:sp>
      <p:sp>
        <p:nvSpPr>
          <p:cNvPr id="6" name="Text Placeholder 5"/>
          <p:cNvSpPr>
            <a:spLocks noGrp="1"/>
          </p:cNvSpPr>
          <p:nvPr>
            <p:ph type="body" sz="quarter" idx="11"/>
          </p:nvPr>
        </p:nvSpPr>
        <p:spPr/>
        <p:txBody>
          <a:bodyPr/>
          <a:lstStyle/>
          <a:p>
            <a:r>
              <a:rPr lang="en-US" sz="4800" dirty="0"/>
              <a:t>Yammer integration to team sites</a:t>
            </a:r>
          </a:p>
        </p:txBody>
      </p:sp>
      <p:sp>
        <p:nvSpPr>
          <p:cNvPr id="2" name="TextBox 1"/>
          <p:cNvSpPr txBox="1"/>
          <p:nvPr/>
        </p:nvSpPr>
        <p:spPr>
          <a:xfrm>
            <a:off x="35560" y="6581299"/>
            <a:ext cx="9062096" cy="246221"/>
          </a:xfrm>
          <a:prstGeom prst="rect">
            <a:avLst/>
          </a:prstGeom>
          <a:noFill/>
        </p:spPr>
        <p:txBody>
          <a:bodyPr wrap="none" lIns="0" tIns="0" rIns="0" bIns="0" rtlCol="0">
            <a:spAutoFit/>
          </a:bodyPr>
          <a:lstStyle/>
          <a:p>
            <a:r>
              <a:rPr lang="fi-FI" sz="1600" i="1" spc="-70" dirty="0">
                <a:gradFill>
                  <a:gsLst>
                    <a:gs pos="2917">
                      <a:schemeClr val="bg2"/>
                    </a:gs>
                    <a:gs pos="95000">
                      <a:schemeClr val="bg2"/>
                    </a:gs>
                  </a:gsLst>
                  <a:lin ang="5400000" scaled="0"/>
                </a:gradFill>
              </a:rPr>
              <a:t>Note. See following for automation: https://github.com/OfficeDev/PnP/tree/dev/Scenarios/Provisioning.Yammer</a:t>
            </a:r>
          </a:p>
        </p:txBody>
      </p:sp>
    </p:spTree>
    <p:extLst>
      <p:ext uri="{BB962C8B-B14F-4D97-AF65-F5344CB8AC3E}">
        <p14:creationId xmlns:p14="http://schemas.microsoft.com/office/powerpoint/2010/main" val="12216919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endParaRPr lang="en-GB" dirty="0"/>
          </a:p>
        </p:txBody>
      </p:sp>
      <p:sp>
        <p:nvSpPr>
          <p:cNvPr id="70" name="Rectangle 69"/>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71" name="Group 70"/>
          <p:cNvGrpSpPr/>
          <p:nvPr/>
        </p:nvGrpSpPr>
        <p:grpSpPr>
          <a:xfrm>
            <a:off x="497022" y="3184031"/>
            <a:ext cx="2366064" cy="641895"/>
            <a:chOff x="497022" y="3184031"/>
            <a:chExt cx="2366064" cy="641895"/>
          </a:xfrm>
        </p:grpSpPr>
        <p:sp>
          <p:nvSpPr>
            <p:cNvPr id="72" name="TextBox 71"/>
            <p:cNvSpPr txBox="1"/>
            <p:nvPr/>
          </p:nvSpPr>
          <p:spPr>
            <a:xfrm>
              <a:off x="1034301" y="3518149"/>
              <a:ext cx="1291507" cy="307777"/>
            </a:xfrm>
            <a:prstGeom prst="rect">
              <a:avLst/>
            </a:prstGeom>
            <a:noFill/>
          </p:spPr>
          <p:txBody>
            <a:bodyPr wrap="none" lIns="0" tIns="0" rIns="0" bIns="0" rtlCol="0">
              <a:spAutoFit/>
            </a:bodyPr>
            <a:lstStyle/>
            <a:p>
              <a:r>
                <a:rPr lang="en-US" sz="2000" spc="-70" dirty="0">
                  <a:solidFill>
                    <a:schemeClr val="bg1"/>
                  </a:solidFill>
                </a:rPr>
                <a:t>Introduction</a:t>
              </a:r>
              <a:endParaRPr lang="en-GB" sz="2000" spc="-70" dirty="0">
                <a:solidFill>
                  <a:schemeClr val="bg1"/>
                </a:solidFill>
              </a:endParaRPr>
            </a:p>
          </p:txBody>
        </p:sp>
        <p:pic>
          <p:nvPicPr>
            <p:cNvPr id="73" name="Picture 72"/>
            <p:cNvPicPr>
              <a:picLocks noChangeAspect="1"/>
            </p:cNvPicPr>
            <p:nvPr/>
          </p:nvPicPr>
          <p:blipFill>
            <a:blip r:embed="rId2"/>
            <a:stretch>
              <a:fillRect/>
            </a:stretch>
          </p:blipFill>
          <p:spPr>
            <a:xfrm>
              <a:off x="497022" y="3184031"/>
              <a:ext cx="2366064" cy="330918"/>
            </a:xfrm>
            <a:prstGeom prst="rect">
              <a:avLst/>
            </a:prstGeom>
          </p:spPr>
        </p:pic>
      </p:grpSp>
      <p:grpSp>
        <p:nvGrpSpPr>
          <p:cNvPr id="74" name="Group 73"/>
          <p:cNvGrpSpPr/>
          <p:nvPr/>
        </p:nvGrpSpPr>
        <p:grpSpPr>
          <a:xfrm>
            <a:off x="8902565" y="2847968"/>
            <a:ext cx="2815940" cy="1268797"/>
            <a:chOff x="8818860" y="2775703"/>
            <a:chExt cx="2815940" cy="1268797"/>
          </a:xfrm>
        </p:grpSpPr>
        <p:sp>
          <p:nvSpPr>
            <p:cNvPr id="75" name="TextBox 74"/>
            <p:cNvSpPr txBox="1"/>
            <p:nvPr/>
          </p:nvSpPr>
          <p:spPr>
            <a:xfrm>
              <a:off x="9100085" y="3736723"/>
              <a:ext cx="2423549" cy="307777"/>
            </a:xfrm>
            <a:prstGeom prst="rect">
              <a:avLst/>
            </a:prstGeom>
            <a:noFill/>
          </p:spPr>
          <p:txBody>
            <a:bodyPr wrap="none" lIns="0" tIns="0" rIns="0" bIns="0" rtlCol="0">
              <a:spAutoFit/>
            </a:bodyPr>
            <a:lstStyle/>
            <a:p>
              <a:pPr algn="ctr"/>
              <a:r>
                <a:rPr lang="en-US" sz="2000" spc="-70" dirty="0">
                  <a:solidFill>
                    <a:schemeClr val="bg1"/>
                  </a:solidFill>
                </a:rPr>
                <a:t>Customization patterns</a:t>
              </a:r>
              <a:endParaRPr lang="en-GB" sz="2000" spc="-70" dirty="0">
                <a:solidFill>
                  <a:schemeClr val="bg1"/>
                </a:solidFill>
              </a:endParaRPr>
            </a:p>
          </p:txBody>
        </p:sp>
        <p:pic>
          <p:nvPicPr>
            <p:cNvPr id="76" name="Picture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8860" y="2775703"/>
              <a:ext cx="2815940" cy="1100531"/>
            </a:xfrm>
            <a:prstGeom prst="rect">
              <a:avLst/>
            </a:prstGeom>
          </p:spPr>
        </p:pic>
      </p:grpSp>
      <p:grpSp>
        <p:nvGrpSpPr>
          <p:cNvPr id="77" name="Group 76"/>
          <p:cNvGrpSpPr/>
          <p:nvPr/>
        </p:nvGrpSpPr>
        <p:grpSpPr>
          <a:xfrm>
            <a:off x="3398389" y="2584173"/>
            <a:ext cx="2183251" cy="1921273"/>
            <a:chOff x="3398389" y="2584173"/>
            <a:chExt cx="2183251" cy="1921273"/>
          </a:xfrm>
        </p:grpSpPr>
        <p:sp>
          <p:nvSpPr>
            <p:cNvPr id="78" name="TextBox 77"/>
            <p:cNvSpPr txBox="1"/>
            <p:nvPr/>
          </p:nvSpPr>
          <p:spPr>
            <a:xfrm>
              <a:off x="3649176" y="3889893"/>
              <a:ext cx="1932464" cy="615553"/>
            </a:xfrm>
            <a:prstGeom prst="rect">
              <a:avLst/>
            </a:prstGeom>
            <a:noFill/>
          </p:spPr>
          <p:txBody>
            <a:bodyPr wrap="square" lIns="0" tIns="0" rIns="0" bIns="0" rtlCol="0">
              <a:spAutoFit/>
            </a:bodyPr>
            <a:lstStyle/>
            <a:p>
              <a:pPr algn="ctr"/>
              <a:r>
                <a:rPr lang="en-US" sz="2000" spc="-70" dirty="0">
                  <a:solidFill>
                    <a:schemeClr val="bg1"/>
                  </a:solidFill>
                </a:rPr>
                <a:t>Custom attribute</a:t>
              </a:r>
              <a:br>
                <a:rPr lang="en-US" sz="2000" spc="-70" dirty="0">
                  <a:solidFill>
                    <a:schemeClr val="bg1"/>
                  </a:solidFill>
                </a:rPr>
              </a:br>
              <a:r>
                <a:rPr lang="en-US" sz="2000" spc="-70" dirty="0">
                  <a:solidFill>
                    <a:schemeClr val="bg1"/>
                  </a:solidFill>
                </a:rPr>
                <a:t>replication</a:t>
              </a:r>
              <a:endParaRPr lang="en-GB" sz="2000" spc="-70" dirty="0">
                <a:solidFill>
                  <a:schemeClr val="bg1"/>
                </a:solidFill>
              </a:endParaRPr>
            </a:p>
          </p:txBody>
        </p:sp>
        <p:grpSp>
          <p:nvGrpSpPr>
            <p:cNvPr id="79" name="Group 78"/>
            <p:cNvGrpSpPr/>
            <p:nvPr/>
          </p:nvGrpSpPr>
          <p:grpSpPr>
            <a:xfrm>
              <a:off x="3398389" y="2584173"/>
              <a:ext cx="2161885" cy="1296623"/>
              <a:chOff x="6759576" y="4721225"/>
              <a:chExt cx="1563688" cy="920751"/>
            </a:xfrm>
          </p:grpSpPr>
          <p:sp>
            <p:nvSpPr>
              <p:cNvPr id="80" name="Freeform 7"/>
              <p:cNvSpPr>
                <a:spLocks/>
              </p:cNvSpPr>
              <p:nvPr/>
            </p:nvSpPr>
            <p:spPr bwMode="auto">
              <a:xfrm>
                <a:off x="6805613" y="5586413"/>
                <a:ext cx="711200" cy="55563"/>
              </a:xfrm>
              <a:custGeom>
                <a:avLst/>
                <a:gdLst>
                  <a:gd name="T0" fmla="*/ 916 w 953"/>
                  <a:gd name="T1" fmla="*/ 0 h 74"/>
                  <a:gd name="T2" fmla="*/ 37 w 953"/>
                  <a:gd name="T3" fmla="*/ 0 h 74"/>
                  <a:gd name="T4" fmla="*/ 0 w 953"/>
                  <a:gd name="T5" fmla="*/ 37 h 74"/>
                  <a:gd name="T6" fmla="*/ 37 w 953"/>
                  <a:gd name="T7" fmla="*/ 74 h 74"/>
                  <a:gd name="T8" fmla="*/ 916 w 953"/>
                  <a:gd name="T9" fmla="*/ 74 h 74"/>
                  <a:gd name="T10" fmla="*/ 953 w 953"/>
                  <a:gd name="T11" fmla="*/ 37 h 74"/>
                  <a:gd name="T12" fmla="*/ 916 w 953"/>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953" h="74">
                    <a:moveTo>
                      <a:pt x="916" y="0"/>
                    </a:moveTo>
                    <a:cubicBezTo>
                      <a:pt x="37" y="0"/>
                      <a:pt x="37" y="0"/>
                      <a:pt x="37" y="0"/>
                    </a:cubicBezTo>
                    <a:cubicBezTo>
                      <a:pt x="17" y="0"/>
                      <a:pt x="0" y="16"/>
                      <a:pt x="0" y="37"/>
                    </a:cubicBezTo>
                    <a:cubicBezTo>
                      <a:pt x="0" y="57"/>
                      <a:pt x="17" y="74"/>
                      <a:pt x="37" y="74"/>
                    </a:cubicBezTo>
                    <a:cubicBezTo>
                      <a:pt x="916" y="74"/>
                      <a:pt x="916" y="74"/>
                      <a:pt x="916" y="74"/>
                    </a:cubicBezTo>
                    <a:cubicBezTo>
                      <a:pt x="936" y="74"/>
                      <a:pt x="953" y="57"/>
                      <a:pt x="953" y="37"/>
                    </a:cubicBezTo>
                    <a:cubicBezTo>
                      <a:pt x="953" y="16"/>
                      <a:pt x="936" y="0"/>
                      <a:pt x="916"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8"/>
              <p:cNvSpPr>
                <a:spLocks/>
              </p:cNvSpPr>
              <p:nvPr/>
            </p:nvSpPr>
            <p:spPr bwMode="auto">
              <a:xfrm>
                <a:off x="7758113" y="5586413"/>
                <a:ext cx="538163" cy="55563"/>
              </a:xfrm>
              <a:custGeom>
                <a:avLst/>
                <a:gdLst>
                  <a:gd name="T0" fmla="*/ 684 w 721"/>
                  <a:gd name="T1" fmla="*/ 0 h 74"/>
                  <a:gd name="T2" fmla="*/ 37 w 721"/>
                  <a:gd name="T3" fmla="*/ 0 h 74"/>
                  <a:gd name="T4" fmla="*/ 0 w 721"/>
                  <a:gd name="T5" fmla="*/ 37 h 74"/>
                  <a:gd name="T6" fmla="*/ 37 w 721"/>
                  <a:gd name="T7" fmla="*/ 74 h 74"/>
                  <a:gd name="T8" fmla="*/ 684 w 721"/>
                  <a:gd name="T9" fmla="*/ 74 h 74"/>
                  <a:gd name="T10" fmla="*/ 721 w 721"/>
                  <a:gd name="T11" fmla="*/ 37 h 74"/>
                  <a:gd name="T12" fmla="*/ 684 w 721"/>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21" h="74">
                    <a:moveTo>
                      <a:pt x="684" y="0"/>
                    </a:moveTo>
                    <a:cubicBezTo>
                      <a:pt x="37" y="0"/>
                      <a:pt x="37" y="0"/>
                      <a:pt x="37" y="0"/>
                    </a:cubicBezTo>
                    <a:cubicBezTo>
                      <a:pt x="17" y="0"/>
                      <a:pt x="0" y="16"/>
                      <a:pt x="0" y="37"/>
                    </a:cubicBezTo>
                    <a:cubicBezTo>
                      <a:pt x="0" y="57"/>
                      <a:pt x="17" y="74"/>
                      <a:pt x="37" y="74"/>
                    </a:cubicBezTo>
                    <a:cubicBezTo>
                      <a:pt x="684" y="74"/>
                      <a:pt x="684" y="74"/>
                      <a:pt x="684" y="74"/>
                    </a:cubicBezTo>
                    <a:cubicBezTo>
                      <a:pt x="705" y="74"/>
                      <a:pt x="721" y="57"/>
                      <a:pt x="721" y="37"/>
                    </a:cubicBezTo>
                    <a:cubicBezTo>
                      <a:pt x="721" y="16"/>
                      <a:pt x="705" y="0"/>
                      <a:pt x="684"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9"/>
              <p:cNvSpPr>
                <a:spLocks/>
              </p:cNvSpPr>
              <p:nvPr/>
            </p:nvSpPr>
            <p:spPr bwMode="auto">
              <a:xfrm>
                <a:off x="7504113" y="5214938"/>
                <a:ext cx="136525" cy="133350"/>
              </a:xfrm>
              <a:custGeom>
                <a:avLst/>
                <a:gdLst>
                  <a:gd name="T0" fmla="*/ 63 w 86"/>
                  <a:gd name="T1" fmla="*/ 84 h 84"/>
                  <a:gd name="T2" fmla="*/ 0 w 86"/>
                  <a:gd name="T3" fmla="*/ 25 h 84"/>
                  <a:gd name="T4" fmla="*/ 22 w 86"/>
                  <a:gd name="T5" fmla="*/ 0 h 84"/>
                  <a:gd name="T6" fmla="*/ 86 w 86"/>
                  <a:gd name="T7" fmla="*/ 59 h 84"/>
                  <a:gd name="T8" fmla="*/ 63 w 86"/>
                  <a:gd name="T9" fmla="*/ 84 h 84"/>
                </a:gdLst>
                <a:ahLst/>
                <a:cxnLst>
                  <a:cxn ang="0">
                    <a:pos x="T0" y="T1"/>
                  </a:cxn>
                  <a:cxn ang="0">
                    <a:pos x="T2" y="T3"/>
                  </a:cxn>
                  <a:cxn ang="0">
                    <a:pos x="T4" y="T5"/>
                  </a:cxn>
                  <a:cxn ang="0">
                    <a:pos x="T6" y="T7"/>
                  </a:cxn>
                  <a:cxn ang="0">
                    <a:pos x="T8" y="T9"/>
                  </a:cxn>
                </a:cxnLst>
                <a:rect l="0" t="0" r="r" b="b"/>
                <a:pathLst>
                  <a:path w="86" h="84">
                    <a:moveTo>
                      <a:pt x="63" y="84"/>
                    </a:moveTo>
                    <a:lnTo>
                      <a:pt x="0" y="25"/>
                    </a:lnTo>
                    <a:lnTo>
                      <a:pt x="22" y="0"/>
                    </a:lnTo>
                    <a:lnTo>
                      <a:pt x="86" y="59"/>
                    </a:lnTo>
                    <a:lnTo>
                      <a:pt x="63" y="84"/>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10"/>
              <p:cNvSpPr>
                <a:spLocks/>
              </p:cNvSpPr>
              <p:nvPr/>
            </p:nvSpPr>
            <p:spPr bwMode="auto">
              <a:xfrm>
                <a:off x="7605713" y="5307013"/>
                <a:ext cx="68263" cy="69850"/>
              </a:xfrm>
              <a:custGeom>
                <a:avLst/>
                <a:gdLst>
                  <a:gd name="T0" fmla="*/ 28 w 93"/>
                  <a:gd name="T1" fmla="*/ 79 h 93"/>
                  <a:gd name="T2" fmla="*/ 28 w 93"/>
                  <a:gd name="T3" fmla="*/ 80 h 93"/>
                  <a:gd name="T4" fmla="*/ 80 w 93"/>
                  <a:gd name="T5" fmla="*/ 78 h 93"/>
                  <a:gd name="T6" fmla="*/ 77 w 93"/>
                  <a:gd name="T7" fmla="*/ 27 h 93"/>
                  <a:gd name="T8" fmla="*/ 76 w 93"/>
                  <a:gd name="T9" fmla="*/ 26 h 93"/>
                  <a:gd name="T10" fmla="*/ 76 w 93"/>
                  <a:gd name="T11" fmla="*/ 26 h 93"/>
                  <a:gd name="T12" fmla="*/ 48 w 93"/>
                  <a:gd name="T13" fmla="*/ 0 h 93"/>
                  <a:gd name="T14" fmla="*/ 0 w 93"/>
                  <a:gd name="T15" fmla="*/ 54 h 93"/>
                  <a:gd name="T16" fmla="*/ 27 w 93"/>
                  <a:gd name="T17" fmla="*/ 79 h 93"/>
                  <a:gd name="T18" fmla="*/ 28 w 93"/>
                  <a:gd name="T19"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3">
                    <a:moveTo>
                      <a:pt x="28" y="79"/>
                    </a:moveTo>
                    <a:cubicBezTo>
                      <a:pt x="28" y="79"/>
                      <a:pt x="28" y="80"/>
                      <a:pt x="28" y="80"/>
                    </a:cubicBezTo>
                    <a:cubicBezTo>
                      <a:pt x="43" y="93"/>
                      <a:pt x="66" y="92"/>
                      <a:pt x="80" y="78"/>
                    </a:cubicBezTo>
                    <a:cubicBezTo>
                      <a:pt x="93" y="63"/>
                      <a:pt x="92" y="40"/>
                      <a:pt x="77" y="27"/>
                    </a:cubicBezTo>
                    <a:cubicBezTo>
                      <a:pt x="77" y="26"/>
                      <a:pt x="76" y="26"/>
                      <a:pt x="76" y="26"/>
                    </a:cubicBezTo>
                    <a:cubicBezTo>
                      <a:pt x="76" y="26"/>
                      <a:pt x="76" y="26"/>
                      <a:pt x="76" y="26"/>
                    </a:cubicBezTo>
                    <a:cubicBezTo>
                      <a:pt x="48" y="0"/>
                      <a:pt x="48" y="0"/>
                      <a:pt x="48" y="0"/>
                    </a:cubicBezTo>
                    <a:cubicBezTo>
                      <a:pt x="0" y="54"/>
                      <a:pt x="0" y="54"/>
                      <a:pt x="0" y="54"/>
                    </a:cubicBezTo>
                    <a:cubicBezTo>
                      <a:pt x="27" y="79"/>
                      <a:pt x="27" y="79"/>
                      <a:pt x="27" y="79"/>
                    </a:cubicBezTo>
                    <a:lnTo>
                      <a:pt x="28" y="79"/>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11"/>
              <p:cNvSpPr>
                <a:spLocks/>
              </p:cNvSpPr>
              <p:nvPr/>
            </p:nvSpPr>
            <p:spPr bwMode="auto">
              <a:xfrm>
                <a:off x="7654926" y="5214938"/>
                <a:ext cx="138113" cy="133350"/>
              </a:xfrm>
              <a:custGeom>
                <a:avLst/>
                <a:gdLst>
                  <a:gd name="T0" fmla="*/ 23 w 87"/>
                  <a:gd name="T1" fmla="*/ 84 h 84"/>
                  <a:gd name="T2" fmla="*/ 87 w 87"/>
                  <a:gd name="T3" fmla="*/ 25 h 84"/>
                  <a:gd name="T4" fmla="*/ 64 w 87"/>
                  <a:gd name="T5" fmla="*/ 0 h 84"/>
                  <a:gd name="T6" fmla="*/ 0 w 87"/>
                  <a:gd name="T7" fmla="*/ 59 h 84"/>
                  <a:gd name="T8" fmla="*/ 23 w 87"/>
                  <a:gd name="T9" fmla="*/ 84 h 84"/>
                </a:gdLst>
                <a:ahLst/>
                <a:cxnLst>
                  <a:cxn ang="0">
                    <a:pos x="T0" y="T1"/>
                  </a:cxn>
                  <a:cxn ang="0">
                    <a:pos x="T2" y="T3"/>
                  </a:cxn>
                  <a:cxn ang="0">
                    <a:pos x="T4" y="T5"/>
                  </a:cxn>
                  <a:cxn ang="0">
                    <a:pos x="T6" y="T7"/>
                  </a:cxn>
                  <a:cxn ang="0">
                    <a:pos x="T8" y="T9"/>
                  </a:cxn>
                </a:cxnLst>
                <a:rect l="0" t="0" r="r" b="b"/>
                <a:pathLst>
                  <a:path w="87" h="84">
                    <a:moveTo>
                      <a:pt x="23" y="84"/>
                    </a:moveTo>
                    <a:lnTo>
                      <a:pt x="87" y="25"/>
                    </a:lnTo>
                    <a:lnTo>
                      <a:pt x="64" y="0"/>
                    </a:lnTo>
                    <a:lnTo>
                      <a:pt x="0" y="59"/>
                    </a:lnTo>
                    <a:lnTo>
                      <a:pt x="23" y="84"/>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12"/>
              <p:cNvSpPr>
                <a:spLocks/>
              </p:cNvSpPr>
              <p:nvPr/>
            </p:nvSpPr>
            <p:spPr bwMode="auto">
              <a:xfrm>
                <a:off x="7654926" y="5214938"/>
                <a:ext cx="138113" cy="133350"/>
              </a:xfrm>
              <a:custGeom>
                <a:avLst/>
                <a:gdLst>
                  <a:gd name="T0" fmla="*/ 23 w 87"/>
                  <a:gd name="T1" fmla="*/ 84 h 84"/>
                  <a:gd name="T2" fmla="*/ 87 w 87"/>
                  <a:gd name="T3" fmla="*/ 25 h 84"/>
                  <a:gd name="T4" fmla="*/ 64 w 87"/>
                  <a:gd name="T5" fmla="*/ 0 h 84"/>
                  <a:gd name="T6" fmla="*/ 0 w 87"/>
                  <a:gd name="T7" fmla="*/ 59 h 84"/>
                  <a:gd name="T8" fmla="*/ 23 w 87"/>
                  <a:gd name="T9" fmla="*/ 84 h 84"/>
                </a:gdLst>
                <a:ahLst/>
                <a:cxnLst>
                  <a:cxn ang="0">
                    <a:pos x="T0" y="T1"/>
                  </a:cxn>
                  <a:cxn ang="0">
                    <a:pos x="T2" y="T3"/>
                  </a:cxn>
                  <a:cxn ang="0">
                    <a:pos x="T4" y="T5"/>
                  </a:cxn>
                  <a:cxn ang="0">
                    <a:pos x="T6" y="T7"/>
                  </a:cxn>
                  <a:cxn ang="0">
                    <a:pos x="T8" y="T9"/>
                  </a:cxn>
                </a:cxnLst>
                <a:rect l="0" t="0" r="r" b="b"/>
                <a:pathLst>
                  <a:path w="87" h="84">
                    <a:moveTo>
                      <a:pt x="23" y="84"/>
                    </a:moveTo>
                    <a:lnTo>
                      <a:pt x="87" y="25"/>
                    </a:lnTo>
                    <a:lnTo>
                      <a:pt x="64" y="0"/>
                    </a:lnTo>
                    <a:lnTo>
                      <a:pt x="0" y="59"/>
                    </a:lnTo>
                    <a:lnTo>
                      <a:pt x="23"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13"/>
              <p:cNvSpPr>
                <a:spLocks/>
              </p:cNvSpPr>
              <p:nvPr/>
            </p:nvSpPr>
            <p:spPr bwMode="auto">
              <a:xfrm>
                <a:off x="7621588" y="5307013"/>
                <a:ext cx="69850" cy="69850"/>
              </a:xfrm>
              <a:custGeom>
                <a:avLst/>
                <a:gdLst>
                  <a:gd name="T0" fmla="*/ 65 w 93"/>
                  <a:gd name="T1" fmla="*/ 79 h 93"/>
                  <a:gd name="T2" fmla="*/ 64 w 93"/>
                  <a:gd name="T3" fmla="*/ 80 h 93"/>
                  <a:gd name="T4" fmla="*/ 13 w 93"/>
                  <a:gd name="T5" fmla="*/ 78 h 93"/>
                  <a:gd name="T6" fmla="*/ 16 w 93"/>
                  <a:gd name="T7" fmla="*/ 27 h 93"/>
                  <a:gd name="T8" fmla="*/ 17 w 93"/>
                  <a:gd name="T9" fmla="*/ 26 h 93"/>
                  <a:gd name="T10" fmla="*/ 17 w 93"/>
                  <a:gd name="T11" fmla="*/ 26 h 93"/>
                  <a:gd name="T12" fmla="*/ 45 w 93"/>
                  <a:gd name="T13" fmla="*/ 0 h 93"/>
                  <a:gd name="T14" fmla="*/ 93 w 93"/>
                  <a:gd name="T15" fmla="*/ 54 h 93"/>
                  <a:gd name="T16" fmla="*/ 65 w 93"/>
                  <a:gd name="T17"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65" y="79"/>
                    </a:moveTo>
                    <a:cubicBezTo>
                      <a:pt x="65" y="79"/>
                      <a:pt x="65" y="80"/>
                      <a:pt x="64" y="80"/>
                    </a:cubicBezTo>
                    <a:cubicBezTo>
                      <a:pt x="49" y="93"/>
                      <a:pt x="27" y="92"/>
                      <a:pt x="13" y="78"/>
                    </a:cubicBezTo>
                    <a:cubicBezTo>
                      <a:pt x="0" y="63"/>
                      <a:pt x="1" y="40"/>
                      <a:pt x="16" y="27"/>
                    </a:cubicBezTo>
                    <a:cubicBezTo>
                      <a:pt x="16" y="26"/>
                      <a:pt x="17" y="26"/>
                      <a:pt x="17" y="26"/>
                    </a:cubicBezTo>
                    <a:cubicBezTo>
                      <a:pt x="17" y="26"/>
                      <a:pt x="17" y="26"/>
                      <a:pt x="17" y="26"/>
                    </a:cubicBezTo>
                    <a:cubicBezTo>
                      <a:pt x="45" y="0"/>
                      <a:pt x="45" y="0"/>
                      <a:pt x="45" y="0"/>
                    </a:cubicBezTo>
                    <a:cubicBezTo>
                      <a:pt x="93" y="54"/>
                      <a:pt x="93" y="54"/>
                      <a:pt x="93" y="54"/>
                    </a:cubicBezTo>
                    <a:cubicBezTo>
                      <a:pt x="65" y="79"/>
                      <a:pt x="65" y="79"/>
                      <a:pt x="65" y="79"/>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14"/>
              <p:cNvSpPr>
                <a:spLocks/>
              </p:cNvSpPr>
              <p:nvPr/>
            </p:nvSpPr>
            <p:spPr bwMode="auto">
              <a:xfrm>
                <a:off x="7231063" y="5551488"/>
                <a:ext cx="109538" cy="61913"/>
              </a:xfrm>
              <a:custGeom>
                <a:avLst/>
                <a:gdLst>
                  <a:gd name="T0" fmla="*/ 69 w 69"/>
                  <a:gd name="T1" fmla="*/ 29 h 39"/>
                  <a:gd name="T2" fmla="*/ 39 w 69"/>
                  <a:gd name="T3" fmla="*/ 0 h 39"/>
                  <a:gd name="T4" fmla="*/ 0 w 69"/>
                  <a:gd name="T5" fmla="*/ 0 h 39"/>
                  <a:gd name="T6" fmla="*/ 0 w 69"/>
                  <a:gd name="T7" fmla="*/ 39 h 39"/>
                  <a:gd name="T8" fmla="*/ 69 w 69"/>
                  <a:gd name="T9" fmla="*/ 39 h 39"/>
                  <a:gd name="T10" fmla="*/ 69 w 69"/>
                  <a:gd name="T11" fmla="*/ 29 h 39"/>
                </a:gdLst>
                <a:ahLst/>
                <a:cxnLst>
                  <a:cxn ang="0">
                    <a:pos x="T0" y="T1"/>
                  </a:cxn>
                  <a:cxn ang="0">
                    <a:pos x="T2" y="T3"/>
                  </a:cxn>
                  <a:cxn ang="0">
                    <a:pos x="T4" y="T5"/>
                  </a:cxn>
                  <a:cxn ang="0">
                    <a:pos x="T6" y="T7"/>
                  </a:cxn>
                  <a:cxn ang="0">
                    <a:pos x="T8" y="T9"/>
                  </a:cxn>
                  <a:cxn ang="0">
                    <a:pos x="T10" y="T11"/>
                  </a:cxn>
                </a:cxnLst>
                <a:rect l="0" t="0" r="r" b="b"/>
                <a:pathLst>
                  <a:path w="69" h="39">
                    <a:moveTo>
                      <a:pt x="69" y="29"/>
                    </a:moveTo>
                    <a:lnTo>
                      <a:pt x="39" y="0"/>
                    </a:lnTo>
                    <a:lnTo>
                      <a:pt x="0" y="0"/>
                    </a:lnTo>
                    <a:lnTo>
                      <a:pt x="0" y="39"/>
                    </a:lnTo>
                    <a:lnTo>
                      <a:pt x="69" y="39"/>
                    </a:lnTo>
                    <a:lnTo>
                      <a:pt x="69"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Rectangle 15"/>
              <p:cNvSpPr>
                <a:spLocks noChangeArrowheads="1"/>
              </p:cNvSpPr>
              <p:nvPr/>
            </p:nvSpPr>
            <p:spPr bwMode="auto">
              <a:xfrm>
                <a:off x="723106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Rectangle 16"/>
              <p:cNvSpPr>
                <a:spLocks noChangeArrowheads="1"/>
              </p:cNvSpPr>
              <p:nvPr/>
            </p:nvSpPr>
            <p:spPr bwMode="auto">
              <a:xfrm>
                <a:off x="723106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Rectangle 17"/>
              <p:cNvSpPr>
                <a:spLocks noChangeArrowheads="1"/>
              </p:cNvSpPr>
              <p:nvPr/>
            </p:nvSpPr>
            <p:spPr bwMode="auto">
              <a:xfrm>
                <a:off x="709771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Rectangle 18"/>
              <p:cNvSpPr>
                <a:spLocks noChangeArrowheads="1"/>
              </p:cNvSpPr>
              <p:nvPr/>
            </p:nvSpPr>
            <p:spPr bwMode="auto">
              <a:xfrm>
                <a:off x="709771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19"/>
              <p:cNvSpPr>
                <a:spLocks/>
              </p:cNvSpPr>
              <p:nvPr/>
            </p:nvSpPr>
            <p:spPr bwMode="auto">
              <a:xfrm>
                <a:off x="7097713" y="5551488"/>
                <a:ext cx="109538" cy="61913"/>
              </a:xfrm>
              <a:custGeom>
                <a:avLst/>
                <a:gdLst>
                  <a:gd name="T0" fmla="*/ 69 w 69"/>
                  <a:gd name="T1" fmla="*/ 29 h 39"/>
                  <a:gd name="T2" fmla="*/ 39 w 69"/>
                  <a:gd name="T3" fmla="*/ 0 h 39"/>
                  <a:gd name="T4" fmla="*/ 0 w 69"/>
                  <a:gd name="T5" fmla="*/ 0 h 39"/>
                  <a:gd name="T6" fmla="*/ 0 w 69"/>
                  <a:gd name="T7" fmla="*/ 39 h 39"/>
                  <a:gd name="T8" fmla="*/ 69 w 69"/>
                  <a:gd name="T9" fmla="*/ 39 h 39"/>
                  <a:gd name="T10" fmla="*/ 69 w 69"/>
                  <a:gd name="T11" fmla="*/ 29 h 39"/>
                </a:gdLst>
                <a:ahLst/>
                <a:cxnLst>
                  <a:cxn ang="0">
                    <a:pos x="T0" y="T1"/>
                  </a:cxn>
                  <a:cxn ang="0">
                    <a:pos x="T2" y="T3"/>
                  </a:cxn>
                  <a:cxn ang="0">
                    <a:pos x="T4" y="T5"/>
                  </a:cxn>
                  <a:cxn ang="0">
                    <a:pos x="T6" y="T7"/>
                  </a:cxn>
                  <a:cxn ang="0">
                    <a:pos x="T8" y="T9"/>
                  </a:cxn>
                  <a:cxn ang="0">
                    <a:pos x="T10" y="T11"/>
                  </a:cxn>
                </a:cxnLst>
                <a:rect l="0" t="0" r="r" b="b"/>
                <a:pathLst>
                  <a:path w="69" h="39">
                    <a:moveTo>
                      <a:pt x="69" y="29"/>
                    </a:moveTo>
                    <a:lnTo>
                      <a:pt x="39" y="0"/>
                    </a:lnTo>
                    <a:lnTo>
                      <a:pt x="0" y="0"/>
                    </a:lnTo>
                    <a:lnTo>
                      <a:pt x="0" y="39"/>
                    </a:lnTo>
                    <a:lnTo>
                      <a:pt x="69" y="39"/>
                    </a:lnTo>
                    <a:lnTo>
                      <a:pt x="69"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20"/>
              <p:cNvSpPr>
                <a:spLocks/>
              </p:cNvSpPr>
              <p:nvPr/>
            </p:nvSpPr>
            <p:spPr bwMode="auto">
              <a:xfrm>
                <a:off x="7886701" y="5551488"/>
                <a:ext cx="111125" cy="61913"/>
              </a:xfrm>
              <a:custGeom>
                <a:avLst/>
                <a:gdLst>
                  <a:gd name="T0" fmla="*/ 0 w 70"/>
                  <a:gd name="T1" fmla="*/ 29 h 39"/>
                  <a:gd name="T2" fmla="*/ 31 w 70"/>
                  <a:gd name="T3" fmla="*/ 0 h 39"/>
                  <a:gd name="T4" fmla="*/ 70 w 70"/>
                  <a:gd name="T5" fmla="*/ 0 h 39"/>
                  <a:gd name="T6" fmla="*/ 70 w 70"/>
                  <a:gd name="T7" fmla="*/ 39 h 39"/>
                  <a:gd name="T8" fmla="*/ 0 w 70"/>
                  <a:gd name="T9" fmla="*/ 39 h 39"/>
                  <a:gd name="T10" fmla="*/ 0 w 70"/>
                  <a:gd name="T11" fmla="*/ 29 h 39"/>
                </a:gdLst>
                <a:ahLst/>
                <a:cxnLst>
                  <a:cxn ang="0">
                    <a:pos x="T0" y="T1"/>
                  </a:cxn>
                  <a:cxn ang="0">
                    <a:pos x="T2" y="T3"/>
                  </a:cxn>
                  <a:cxn ang="0">
                    <a:pos x="T4" y="T5"/>
                  </a:cxn>
                  <a:cxn ang="0">
                    <a:pos x="T6" y="T7"/>
                  </a:cxn>
                  <a:cxn ang="0">
                    <a:pos x="T8" y="T9"/>
                  </a:cxn>
                  <a:cxn ang="0">
                    <a:pos x="T10" y="T11"/>
                  </a:cxn>
                </a:cxnLst>
                <a:rect l="0" t="0" r="r" b="b"/>
                <a:pathLst>
                  <a:path w="70" h="39">
                    <a:moveTo>
                      <a:pt x="0" y="29"/>
                    </a:moveTo>
                    <a:lnTo>
                      <a:pt x="31" y="0"/>
                    </a:lnTo>
                    <a:lnTo>
                      <a:pt x="70" y="0"/>
                    </a:lnTo>
                    <a:lnTo>
                      <a:pt x="70" y="39"/>
                    </a:lnTo>
                    <a:lnTo>
                      <a:pt x="0" y="39"/>
                    </a:lnTo>
                    <a:lnTo>
                      <a:pt x="0"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Rectangle 21"/>
              <p:cNvSpPr>
                <a:spLocks noChangeArrowheads="1"/>
              </p:cNvSpPr>
              <p:nvPr/>
            </p:nvSpPr>
            <p:spPr bwMode="auto">
              <a:xfrm>
                <a:off x="793591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Rectangle 22"/>
              <p:cNvSpPr>
                <a:spLocks noChangeArrowheads="1"/>
              </p:cNvSpPr>
              <p:nvPr/>
            </p:nvSpPr>
            <p:spPr bwMode="auto">
              <a:xfrm>
                <a:off x="793591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Rectangle 23"/>
              <p:cNvSpPr>
                <a:spLocks noChangeArrowheads="1"/>
              </p:cNvSpPr>
              <p:nvPr/>
            </p:nvSpPr>
            <p:spPr bwMode="auto">
              <a:xfrm>
                <a:off x="806926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Rectangle 24"/>
              <p:cNvSpPr>
                <a:spLocks noChangeArrowheads="1"/>
              </p:cNvSpPr>
              <p:nvPr/>
            </p:nvSpPr>
            <p:spPr bwMode="auto">
              <a:xfrm>
                <a:off x="806926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25"/>
              <p:cNvSpPr>
                <a:spLocks/>
              </p:cNvSpPr>
              <p:nvPr/>
            </p:nvSpPr>
            <p:spPr bwMode="auto">
              <a:xfrm>
                <a:off x="8021638" y="5551488"/>
                <a:ext cx="109538" cy="61913"/>
              </a:xfrm>
              <a:custGeom>
                <a:avLst/>
                <a:gdLst>
                  <a:gd name="T0" fmla="*/ 0 w 69"/>
                  <a:gd name="T1" fmla="*/ 29 h 39"/>
                  <a:gd name="T2" fmla="*/ 30 w 69"/>
                  <a:gd name="T3" fmla="*/ 0 h 39"/>
                  <a:gd name="T4" fmla="*/ 69 w 69"/>
                  <a:gd name="T5" fmla="*/ 0 h 39"/>
                  <a:gd name="T6" fmla="*/ 69 w 69"/>
                  <a:gd name="T7" fmla="*/ 39 h 39"/>
                  <a:gd name="T8" fmla="*/ 0 w 69"/>
                  <a:gd name="T9" fmla="*/ 39 h 39"/>
                  <a:gd name="T10" fmla="*/ 0 w 69"/>
                  <a:gd name="T11" fmla="*/ 29 h 39"/>
                </a:gdLst>
                <a:ahLst/>
                <a:cxnLst>
                  <a:cxn ang="0">
                    <a:pos x="T0" y="T1"/>
                  </a:cxn>
                  <a:cxn ang="0">
                    <a:pos x="T2" y="T3"/>
                  </a:cxn>
                  <a:cxn ang="0">
                    <a:pos x="T4" y="T5"/>
                  </a:cxn>
                  <a:cxn ang="0">
                    <a:pos x="T6" y="T7"/>
                  </a:cxn>
                  <a:cxn ang="0">
                    <a:pos x="T8" y="T9"/>
                  </a:cxn>
                  <a:cxn ang="0">
                    <a:pos x="T10" y="T11"/>
                  </a:cxn>
                </a:cxnLst>
                <a:rect l="0" t="0" r="r" b="b"/>
                <a:pathLst>
                  <a:path w="69" h="39">
                    <a:moveTo>
                      <a:pt x="0" y="29"/>
                    </a:moveTo>
                    <a:lnTo>
                      <a:pt x="30" y="0"/>
                    </a:lnTo>
                    <a:lnTo>
                      <a:pt x="69" y="0"/>
                    </a:lnTo>
                    <a:lnTo>
                      <a:pt x="69" y="39"/>
                    </a:lnTo>
                    <a:lnTo>
                      <a:pt x="0" y="39"/>
                    </a:lnTo>
                    <a:lnTo>
                      <a:pt x="0"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26"/>
              <p:cNvSpPr>
                <a:spLocks/>
              </p:cNvSpPr>
              <p:nvPr/>
            </p:nvSpPr>
            <p:spPr bwMode="auto">
              <a:xfrm>
                <a:off x="7794626" y="4908550"/>
                <a:ext cx="528638" cy="430213"/>
              </a:xfrm>
              <a:custGeom>
                <a:avLst/>
                <a:gdLst>
                  <a:gd name="T0" fmla="*/ 0 w 707"/>
                  <a:gd name="T1" fmla="*/ 36 h 576"/>
                  <a:gd name="T2" fmla="*/ 0 w 707"/>
                  <a:gd name="T3" fmla="*/ 540 h 576"/>
                  <a:gd name="T4" fmla="*/ 36 w 707"/>
                  <a:gd name="T5" fmla="*/ 576 h 576"/>
                  <a:gd name="T6" fmla="*/ 671 w 707"/>
                  <a:gd name="T7" fmla="*/ 576 h 576"/>
                  <a:gd name="T8" fmla="*/ 707 w 707"/>
                  <a:gd name="T9" fmla="*/ 540 h 576"/>
                  <a:gd name="T10" fmla="*/ 707 w 707"/>
                  <a:gd name="T11" fmla="*/ 36 h 576"/>
                  <a:gd name="T12" fmla="*/ 671 w 707"/>
                  <a:gd name="T13" fmla="*/ 0 h 576"/>
                  <a:gd name="T14" fmla="*/ 36 w 707"/>
                  <a:gd name="T15" fmla="*/ 0 h 576"/>
                  <a:gd name="T16" fmla="*/ 0 w 707"/>
                  <a:gd name="T17" fmla="*/ 3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7" h="576">
                    <a:moveTo>
                      <a:pt x="0" y="36"/>
                    </a:moveTo>
                    <a:cubicBezTo>
                      <a:pt x="0" y="540"/>
                      <a:pt x="0" y="540"/>
                      <a:pt x="0" y="540"/>
                    </a:cubicBezTo>
                    <a:cubicBezTo>
                      <a:pt x="0" y="540"/>
                      <a:pt x="0" y="576"/>
                      <a:pt x="36" y="576"/>
                    </a:cubicBezTo>
                    <a:cubicBezTo>
                      <a:pt x="671" y="576"/>
                      <a:pt x="671" y="576"/>
                      <a:pt x="671" y="576"/>
                    </a:cubicBezTo>
                    <a:cubicBezTo>
                      <a:pt x="671" y="576"/>
                      <a:pt x="707" y="576"/>
                      <a:pt x="707" y="540"/>
                    </a:cubicBezTo>
                    <a:cubicBezTo>
                      <a:pt x="707" y="36"/>
                      <a:pt x="707" y="36"/>
                      <a:pt x="707" y="36"/>
                    </a:cubicBezTo>
                    <a:cubicBezTo>
                      <a:pt x="707" y="36"/>
                      <a:pt x="707" y="0"/>
                      <a:pt x="671" y="0"/>
                    </a:cubicBezTo>
                    <a:cubicBezTo>
                      <a:pt x="36" y="0"/>
                      <a:pt x="36" y="0"/>
                      <a:pt x="36" y="0"/>
                    </a:cubicBezTo>
                    <a:cubicBezTo>
                      <a:pt x="36" y="0"/>
                      <a:pt x="0" y="0"/>
                      <a:pt x="0" y="36"/>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27"/>
              <p:cNvSpPr>
                <a:spLocks/>
              </p:cNvSpPr>
              <p:nvPr/>
            </p:nvSpPr>
            <p:spPr bwMode="auto">
              <a:xfrm>
                <a:off x="6759576" y="4848225"/>
                <a:ext cx="801688" cy="468313"/>
              </a:xfrm>
              <a:custGeom>
                <a:avLst/>
                <a:gdLst>
                  <a:gd name="T0" fmla="*/ 941 w 1073"/>
                  <a:gd name="T1" fmla="*/ 336 h 628"/>
                  <a:gd name="T2" fmla="*/ 949 w 1073"/>
                  <a:gd name="T3" fmla="*/ 292 h 628"/>
                  <a:gd name="T4" fmla="*/ 802 w 1073"/>
                  <a:gd name="T5" fmla="*/ 146 h 628"/>
                  <a:gd name="T6" fmla="*/ 762 w 1073"/>
                  <a:gd name="T7" fmla="*/ 152 h 628"/>
                  <a:gd name="T8" fmla="*/ 545 w 1073"/>
                  <a:gd name="T9" fmla="*/ 0 h 628"/>
                  <a:gd name="T10" fmla="*/ 317 w 1073"/>
                  <a:gd name="T11" fmla="*/ 200 h 628"/>
                  <a:gd name="T12" fmla="*/ 256 w 1073"/>
                  <a:gd name="T13" fmla="*/ 188 h 628"/>
                  <a:gd name="T14" fmla="*/ 96 w 1073"/>
                  <a:gd name="T15" fmla="*/ 349 h 628"/>
                  <a:gd name="T16" fmla="*/ 102 w 1073"/>
                  <a:gd name="T17" fmla="*/ 392 h 628"/>
                  <a:gd name="T18" fmla="*/ 0 w 1073"/>
                  <a:gd name="T19" fmla="*/ 509 h 628"/>
                  <a:gd name="T20" fmla="*/ 112 w 1073"/>
                  <a:gd name="T21" fmla="*/ 627 h 628"/>
                  <a:gd name="T22" fmla="*/ 112 w 1073"/>
                  <a:gd name="T23" fmla="*/ 628 h 628"/>
                  <a:gd name="T24" fmla="*/ 926 w 1073"/>
                  <a:gd name="T25" fmla="*/ 628 h 628"/>
                  <a:gd name="T26" fmla="*/ 1073 w 1073"/>
                  <a:gd name="T27" fmla="*/ 482 h 628"/>
                  <a:gd name="T28" fmla="*/ 941 w 1073"/>
                  <a:gd name="T29" fmla="*/ 336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3" h="628">
                    <a:moveTo>
                      <a:pt x="941" y="336"/>
                    </a:moveTo>
                    <a:cubicBezTo>
                      <a:pt x="946" y="322"/>
                      <a:pt x="949" y="308"/>
                      <a:pt x="949" y="292"/>
                    </a:cubicBezTo>
                    <a:cubicBezTo>
                      <a:pt x="949" y="211"/>
                      <a:pt x="883" y="146"/>
                      <a:pt x="802" y="146"/>
                    </a:cubicBezTo>
                    <a:cubicBezTo>
                      <a:pt x="788" y="146"/>
                      <a:pt x="775" y="148"/>
                      <a:pt x="762" y="152"/>
                    </a:cubicBezTo>
                    <a:cubicBezTo>
                      <a:pt x="729" y="63"/>
                      <a:pt x="645" y="0"/>
                      <a:pt x="545" y="0"/>
                    </a:cubicBezTo>
                    <a:cubicBezTo>
                      <a:pt x="428" y="0"/>
                      <a:pt x="332" y="87"/>
                      <a:pt x="317" y="200"/>
                    </a:cubicBezTo>
                    <a:cubicBezTo>
                      <a:pt x="298" y="193"/>
                      <a:pt x="278" y="188"/>
                      <a:pt x="256" y="188"/>
                    </a:cubicBezTo>
                    <a:cubicBezTo>
                      <a:pt x="168" y="188"/>
                      <a:pt x="96" y="260"/>
                      <a:pt x="96" y="349"/>
                    </a:cubicBezTo>
                    <a:cubicBezTo>
                      <a:pt x="96" y="364"/>
                      <a:pt x="98" y="378"/>
                      <a:pt x="102" y="392"/>
                    </a:cubicBezTo>
                    <a:cubicBezTo>
                      <a:pt x="44" y="400"/>
                      <a:pt x="0" y="449"/>
                      <a:pt x="0" y="509"/>
                    </a:cubicBezTo>
                    <a:cubicBezTo>
                      <a:pt x="0" y="572"/>
                      <a:pt x="49" y="624"/>
                      <a:pt x="112" y="627"/>
                    </a:cubicBezTo>
                    <a:cubicBezTo>
                      <a:pt x="112" y="628"/>
                      <a:pt x="112" y="628"/>
                      <a:pt x="112" y="628"/>
                    </a:cubicBezTo>
                    <a:cubicBezTo>
                      <a:pt x="926" y="628"/>
                      <a:pt x="926" y="628"/>
                      <a:pt x="926" y="628"/>
                    </a:cubicBezTo>
                    <a:cubicBezTo>
                      <a:pt x="1007" y="628"/>
                      <a:pt x="1073" y="563"/>
                      <a:pt x="1073" y="482"/>
                    </a:cubicBezTo>
                    <a:cubicBezTo>
                      <a:pt x="1073" y="406"/>
                      <a:pt x="1015" y="344"/>
                      <a:pt x="941" y="33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28"/>
              <p:cNvSpPr>
                <a:spLocks/>
              </p:cNvSpPr>
              <p:nvPr/>
            </p:nvSpPr>
            <p:spPr bwMode="auto">
              <a:xfrm>
                <a:off x="6831013" y="4987925"/>
                <a:ext cx="120650" cy="120650"/>
              </a:xfrm>
              <a:custGeom>
                <a:avLst/>
                <a:gdLst>
                  <a:gd name="T0" fmla="*/ 160 w 161"/>
                  <a:gd name="T1" fmla="*/ 0 h 161"/>
                  <a:gd name="T2" fmla="*/ 0 w 161"/>
                  <a:gd name="T3" fmla="*/ 161 h 161"/>
                  <a:gd name="T4" fmla="*/ 0 w 161"/>
                  <a:gd name="T5" fmla="*/ 161 h 161"/>
                  <a:gd name="T6" fmla="*/ 160 w 161"/>
                  <a:gd name="T7" fmla="*/ 0 h 161"/>
                  <a:gd name="T8" fmla="*/ 161 w 161"/>
                  <a:gd name="T9" fmla="*/ 0 h 161"/>
                  <a:gd name="T10" fmla="*/ 160 w 161"/>
                  <a:gd name="T11" fmla="*/ 0 h 161"/>
                </a:gdLst>
                <a:ahLst/>
                <a:cxnLst>
                  <a:cxn ang="0">
                    <a:pos x="T0" y="T1"/>
                  </a:cxn>
                  <a:cxn ang="0">
                    <a:pos x="T2" y="T3"/>
                  </a:cxn>
                  <a:cxn ang="0">
                    <a:pos x="T4" y="T5"/>
                  </a:cxn>
                  <a:cxn ang="0">
                    <a:pos x="T6" y="T7"/>
                  </a:cxn>
                  <a:cxn ang="0">
                    <a:pos x="T8" y="T9"/>
                  </a:cxn>
                  <a:cxn ang="0">
                    <a:pos x="T10" y="T11"/>
                  </a:cxn>
                </a:cxnLst>
                <a:rect l="0" t="0" r="r" b="b"/>
                <a:pathLst>
                  <a:path w="161" h="161">
                    <a:moveTo>
                      <a:pt x="160" y="0"/>
                    </a:moveTo>
                    <a:cubicBezTo>
                      <a:pt x="72" y="0"/>
                      <a:pt x="0" y="72"/>
                      <a:pt x="0" y="161"/>
                    </a:cubicBezTo>
                    <a:cubicBezTo>
                      <a:pt x="0" y="161"/>
                      <a:pt x="0" y="161"/>
                      <a:pt x="0" y="161"/>
                    </a:cubicBezTo>
                    <a:cubicBezTo>
                      <a:pt x="0" y="72"/>
                      <a:pt x="72" y="0"/>
                      <a:pt x="160" y="0"/>
                    </a:cubicBezTo>
                    <a:cubicBezTo>
                      <a:pt x="161" y="0"/>
                      <a:pt x="161" y="0"/>
                      <a:pt x="161" y="0"/>
                    </a:cubicBezTo>
                    <a:cubicBezTo>
                      <a:pt x="161" y="0"/>
                      <a:pt x="161" y="0"/>
                      <a:pt x="160" y="0"/>
                    </a:cubicBezTo>
                  </a:path>
                </a:pathLst>
              </a:custGeom>
              <a:solidFill>
                <a:srgbClr val="B1CD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29"/>
              <p:cNvSpPr>
                <a:spLocks/>
              </p:cNvSpPr>
              <p:nvPr/>
            </p:nvSpPr>
            <p:spPr bwMode="auto">
              <a:xfrm>
                <a:off x="6759576" y="4987925"/>
                <a:ext cx="555625" cy="328613"/>
              </a:xfrm>
              <a:custGeom>
                <a:avLst/>
                <a:gdLst>
                  <a:gd name="T0" fmla="*/ 256 w 743"/>
                  <a:gd name="T1" fmla="*/ 0 h 440"/>
                  <a:gd name="T2" fmla="*/ 96 w 743"/>
                  <a:gd name="T3" fmla="*/ 161 h 440"/>
                  <a:gd name="T4" fmla="*/ 102 w 743"/>
                  <a:gd name="T5" fmla="*/ 204 h 440"/>
                  <a:gd name="T6" fmla="*/ 102 w 743"/>
                  <a:gd name="T7" fmla="*/ 204 h 440"/>
                  <a:gd name="T8" fmla="*/ 102 w 743"/>
                  <a:gd name="T9" fmla="*/ 204 h 440"/>
                  <a:gd name="T10" fmla="*/ 0 w 743"/>
                  <a:gd name="T11" fmla="*/ 321 h 440"/>
                  <a:gd name="T12" fmla="*/ 112 w 743"/>
                  <a:gd name="T13" fmla="*/ 439 h 440"/>
                  <a:gd name="T14" fmla="*/ 112 w 743"/>
                  <a:gd name="T15" fmla="*/ 440 h 440"/>
                  <a:gd name="T16" fmla="*/ 743 w 743"/>
                  <a:gd name="T17" fmla="*/ 440 h 440"/>
                  <a:gd name="T18" fmla="*/ 315 w 743"/>
                  <a:gd name="T19" fmla="*/ 12 h 440"/>
                  <a:gd name="T20" fmla="*/ 257 w 743"/>
                  <a:gd name="T21" fmla="*/ 0 h 440"/>
                  <a:gd name="T22" fmla="*/ 256 w 743"/>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3" h="440">
                    <a:moveTo>
                      <a:pt x="256" y="0"/>
                    </a:moveTo>
                    <a:cubicBezTo>
                      <a:pt x="168" y="0"/>
                      <a:pt x="96" y="72"/>
                      <a:pt x="96" y="161"/>
                    </a:cubicBezTo>
                    <a:cubicBezTo>
                      <a:pt x="96" y="176"/>
                      <a:pt x="98" y="190"/>
                      <a:pt x="102" y="204"/>
                    </a:cubicBezTo>
                    <a:cubicBezTo>
                      <a:pt x="102" y="204"/>
                      <a:pt x="102" y="204"/>
                      <a:pt x="102" y="204"/>
                    </a:cubicBezTo>
                    <a:cubicBezTo>
                      <a:pt x="102" y="204"/>
                      <a:pt x="102" y="204"/>
                      <a:pt x="102" y="204"/>
                    </a:cubicBezTo>
                    <a:cubicBezTo>
                      <a:pt x="44" y="212"/>
                      <a:pt x="0" y="261"/>
                      <a:pt x="0" y="321"/>
                    </a:cubicBezTo>
                    <a:cubicBezTo>
                      <a:pt x="0" y="384"/>
                      <a:pt x="49" y="436"/>
                      <a:pt x="112" y="439"/>
                    </a:cubicBezTo>
                    <a:cubicBezTo>
                      <a:pt x="112" y="440"/>
                      <a:pt x="112" y="440"/>
                      <a:pt x="112" y="440"/>
                    </a:cubicBezTo>
                    <a:cubicBezTo>
                      <a:pt x="743" y="440"/>
                      <a:pt x="743" y="440"/>
                      <a:pt x="743" y="440"/>
                    </a:cubicBezTo>
                    <a:cubicBezTo>
                      <a:pt x="315" y="12"/>
                      <a:pt x="315" y="12"/>
                      <a:pt x="315" y="12"/>
                    </a:cubicBezTo>
                    <a:cubicBezTo>
                      <a:pt x="297" y="5"/>
                      <a:pt x="278" y="0"/>
                      <a:pt x="257" y="0"/>
                    </a:cubicBezTo>
                    <a:cubicBezTo>
                      <a:pt x="257" y="0"/>
                      <a:pt x="257" y="0"/>
                      <a:pt x="256"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30"/>
              <p:cNvSpPr>
                <a:spLocks/>
              </p:cNvSpPr>
              <p:nvPr/>
            </p:nvSpPr>
            <p:spPr bwMode="auto">
              <a:xfrm>
                <a:off x="7758113" y="4908550"/>
                <a:ext cx="538163" cy="430213"/>
              </a:xfrm>
              <a:custGeom>
                <a:avLst/>
                <a:gdLst>
                  <a:gd name="T0" fmla="*/ 0 w 720"/>
                  <a:gd name="T1" fmla="*/ 36 h 576"/>
                  <a:gd name="T2" fmla="*/ 0 w 720"/>
                  <a:gd name="T3" fmla="*/ 540 h 576"/>
                  <a:gd name="T4" fmla="*/ 36 w 720"/>
                  <a:gd name="T5" fmla="*/ 576 h 576"/>
                  <a:gd name="T6" fmla="*/ 684 w 720"/>
                  <a:gd name="T7" fmla="*/ 576 h 576"/>
                  <a:gd name="T8" fmla="*/ 720 w 720"/>
                  <a:gd name="T9" fmla="*/ 540 h 576"/>
                  <a:gd name="T10" fmla="*/ 720 w 720"/>
                  <a:gd name="T11" fmla="*/ 36 h 576"/>
                  <a:gd name="T12" fmla="*/ 684 w 720"/>
                  <a:gd name="T13" fmla="*/ 0 h 576"/>
                  <a:gd name="T14" fmla="*/ 36 w 720"/>
                  <a:gd name="T15" fmla="*/ 0 h 576"/>
                  <a:gd name="T16" fmla="*/ 0 w 720"/>
                  <a:gd name="T17" fmla="*/ 3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576">
                    <a:moveTo>
                      <a:pt x="0" y="36"/>
                    </a:moveTo>
                    <a:cubicBezTo>
                      <a:pt x="0" y="540"/>
                      <a:pt x="0" y="540"/>
                      <a:pt x="0" y="540"/>
                    </a:cubicBezTo>
                    <a:cubicBezTo>
                      <a:pt x="0" y="540"/>
                      <a:pt x="0" y="576"/>
                      <a:pt x="36" y="576"/>
                    </a:cubicBezTo>
                    <a:cubicBezTo>
                      <a:pt x="684" y="576"/>
                      <a:pt x="684" y="576"/>
                      <a:pt x="684" y="576"/>
                    </a:cubicBezTo>
                    <a:cubicBezTo>
                      <a:pt x="684" y="576"/>
                      <a:pt x="720" y="576"/>
                      <a:pt x="720" y="540"/>
                    </a:cubicBezTo>
                    <a:cubicBezTo>
                      <a:pt x="720" y="36"/>
                      <a:pt x="720" y="36"/>
                      <a:pt x="720" y="36"/>
                    </a:cubicBezTo>
                    <a:cubicBezTo>
                      <a:pt x="720" y="36"/>
                      <a:pt x="720" y="0"/>
                      <a:pt x="684" y="0"/>
                    </a:cubicBezTo>
                    <a:cubicBezTo>
                      <a:pt x="36" y="0"/>
                      <a:pt x="36" y="0"/>
                      <a:pt x="36" y="0"/>
                    </a:cubicBezTo>
                    <a:cubicBezTo>
                      <a:pt x="36" y="0"/>
                      <a:pt x="0" y="0"/>
                      <a:pt x="0" y="36"/>
                    </a:cubicBezTo>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Rectangle 31"/>
              <p:cNvSpPr>
                <a:spLocks noChangeArrowheads="1"/>
              </p:cNvSpPr>
              <p:nvPr/>
            </p:nvSpPr>
            <p:spPr bwMode="auto">
              <a:xfrm>
                <a:off x="7785101" y="4935538"/>
                <a:ext cx="484188" cy="3222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Rectangle 32"/>
              <p:cNvSpPr>
                <a:spLocks noChangeArrowheads="1"/>
              </p:cNvSpPr>
              <p:nvPr/>
            </p:nvSpPr>
            <p:spPr bwMode="auto">
              <a:xfrm>
                <a:off x="7785101" y="4935538"/>
                <a:ext cx="4841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33"/>
              <p:cNvSpPr>
                <a:spLocks/>
              </p:cNvSpPr>
              <p:nvPr/>
            </p:nvSpPr>
            <p:spPr bwMode="auto">
              <a:xfrm>
                <a:off x="7497763" y="4721225"/>
                <a:ext cx="220663" cy="187325"/>
              </a:xfrm>
              <a:custGeom>
                <a:avLst/>
                <a:gdLst>
                  <a:gd name="T0" fmla="*/ 286 w 295"/>
                  <a:gd name="T1" fmla="*/ 70 h 252"/>
                  <a:gd name="T2" fmla="*/ 217 w 295"/>
                  <a:gd name="T3" fmla="*/ 0 h 252"/>
                  <a:gd name="T4" fmla="*/ 147 w 295"/>
                  <a:gd name="T5" fmla="*/ 70 h 252"/>
                  <a:gd name="T6" fmla="*/ 78 w 295"/>
                  <a:gd name="T7" fmla="*/ 0 h 252"/>
                  <a:gd name="T8" fmla="*/ 8 w 295"/>
                  <a:gd name="T9" fmla="*/ 70 h 252"/>
                  <a:gd name="T10" fmla="*/ 147 w 295"/>
                  <a:gd name="T11" fmla="*/ 252 h 252"/>
                  <a:gd name="T12" fmla="*/ 286 w 295"/>
                  <a:gd name="T13" fmla="*/ 70 h 252"/>
                </a:gdLst>
                <a:ahLst/>
                <a:cxnLst>
                  <a:cxn ang="0">
                    <a:pos x="T0" y="T1"/>
                  </a:cxn>
                  <a:cxn ang="0">
                    <a:pos x="T2" y="T3"/>
                  </a:cxn>
                  <a:cxn ang="0">
                    <a:pos x="T4" y="T5"/>
                  </a:cxn>
                  <a:cxn ang="0">
                    <a:pos x="T6" y="T7"/>
                  </a:cxn>
                  <a:cxn ang="0">
                    <a:pos x="T8" y="T9"/>
                  </a:cxn>
                  <a:cxn ang="0">
                    <a:pos x="T10" y="T11"/>
                  </a:cxn>
                  <a:cxn ang="0">
                    <a:pos x="T12" y="T13"/>
                  </a:cxn>
                </a:cxnLst>
                <a:rect l="0" t="0" r="r" b="b"/>
                <a:pathLst>
                  <a:path w="295" h="252">
                    <a:moveTo>
                      <a:pt x="286" y="70"/>
                    </a:moveTo>
                    <a:cubicBezTo>
                      <a:pt x="286" y="31"/>
                      <a:pt x="255" y="0"/>
                      <a:pt x="217" y="0"/>
                    </a:cubicBezTo>
                    <a:cubicBezTo>
                      <a:pt x="179" y="0"/>
                      <a:pt x="147" y="31"/>
                      <a:pt x="147" y="70"/>
                    </a:cubicBezTo>
                    <a:cubicBezTo>
                      <a:pt x="147" y="31"/>
                      <a:pt x="116" y="0"/>
                      <a:pt x="78" y="0"/>
                    </a:cubicBezTo>
                    <a:cubicBezTo>
                      <a:pt x="39" y="0"/>
                      <a:pt x="8" y="31"/>
                      <a:pt x="8" y="70"/>
                    </a:cubicBezTo>
                    <a:cubicBezTo>
                      <a:pt x="8" y="70"/>
                      <a:pt x="0" y="184"/>
                      <a:pt x="147" y="252"/>
                    </a:cubicBezTo>
                    <a:cubicBezTo>
                      <a:pt x="295" y="184"/>
                      <a:pt x="286" y="70"/>
                      <a:pt x="286" y="70"/>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34"/>
              <p:cNvSpPr>
                <a:spLocks/>
              </p:cNvSpPr>
              <p:nvPr/>
            </p:nvSpPr>
            <p:spPr bwMode="auto">
              <a:xfrm>
                <a:off x="8269288" y="5284788"/>
                <a:ext cx="26988" cy="53975"/>
              </a:xfrm>
              <a:custGeom>
                <a:avLst/>
                <a:gdLst>
                  <a:gd name="T0" fmla="*/ 36 w 36"/>
                  <a:gd name="T1" fmla="*/ 0 h 72"/>
                  <a:gd name="T2" fmla="*/ 36 w 36"/>
                  <a:gd name="T3" fmla="*/ 36 h 72"/>
                  <a:gd name="T4" fmla="*/ 0 w 36"/>
                  <a:gd name="T5" fmla="*/ 72 h 72"/>
                  <a:gd name="T6" fmla="*/ 0 w 36"/>
                  <a:gd name="T7" fmla="*/ 72 h 72"/>
                  <a:gd name="T8" fmla="*/ 36 w 36"/>
                  <a:gd name="T9" fmla="*/ 36 h 72"/>
                  <a:gd name="T10" fmla="*/ 36 w 36"/>
                  <a:gd name="T11" fmla="*/ 0 h 72"/>
                  <a:gd name="T12" fmla="*/ 36 w 36"/>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36" h="72">
                    <a:moveTo>
                      <a:pt x="36" y="0"/>
                    </a:moveTo>
                    <a:cubicBezTo>
                      <a:pt x="36" y="36"/>
                      <a:pt x="36" y="36"/>
                      <a:pt x="36" y="36"/>
                    </a:cubicBezTo>
                    <a:cubicBezTo>
                      <a:pt x="36" y="72"/>
                      <a:pt x="0" y="72"/>
                      <a:pt x="0" y="72"/>
                    </a:cubicBezTo>
                    <a:cubicBezTo>
                      <a:pt x="0" y="72"/>
                      <a:pt x="0" y="72"/>
                      <a:pt x="0" y="72"/>
                    </a:cubicBezTo>
                    <a:cubicBezTo>
                      <a:pt x="0" y="72"/>
                      <a:pt x="36" y="72"/>
                      <a:pt x="36" y="36"/>
                    </a:cubicBezTo>
                    <a:cubicBezTo>
                      <a:pt x="36" y="0"/>
                      <a:pt x="36" y="0"/>
                      <a:pt x="36" y="0"/>
                    </a:cubicBezTo>
                    <a:cubicBezTo>
                      <a:pt x="36" y="0"/>
                      <a:pt x="36" y="0"/>
                      <a:pt x="36" y="0"/>
                    </a:cubicBezTo>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35"/>
              <p:cNvSpPr>
                <a:spLocks/>
              </p:cNvSpPr>
              <p:nvPr/>
            </p:nvSpPr>
            <p:spPr bwMode="auto">
              <a:xfrm>
                <a:off x="7758113" y="4962525"/>
                <a:ext cx="538163" cy="376238"/>
              </a:xfrm>
              <a:custGeom>
                <a:avLst/>
                <a:gdLst>
                  <a:gd name="T0" fmla="*/ 0 w 720"/>
                  <a:gd name="T1" fmla="*/ 0 h 504"/>
                  <a:gd name="T2" fmla="*/ 0 w 720"/>
                  <a:gd name="T3" fmla="*/ 468 h 504"/>
                  <a:gd name="T4" fmla="*/ 36 w 720"/>
                  <a:gd name="T5" fmla="*/ 504 h 504"/>
                  <a:gd name="T6" fmla="*/ 684 w 720"/>
                  <a:gd name="T7" fmla="*/ 504 h 504"/>
                  <a:gd name="T8" fmla="*/ 720 w 720"/>
                  <a:gd name="T9" fmla="*/ 468 h 504"/>
                  <a:gd name="T10" fmla="*/ 720 w 720"/>
                  <a:gd name="T11" fmla="*/ 432 h 504"/>
                  <a:gd name="T12" fmla="*/ 660 w 720"/>
                  <a:gd name="T13" fmla="*/ 396 h 504"/>
                  <a:gd name="T14" fmla="*/ 36 w 720"/>
                  <a:gd name="T15" fmla="*/ 396 h 504"/>
                  <a:gd name="T16" fmla="*/ 36 w 720"/>
                  <a:gd name="T17" fmla="*/ 21 h 504"/>
                  <a:gd name="T18" fmla="*/ 0 w 720"/>
                  <a:gd name="T1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504">
                    <a:moveTo>
                      <a:pt x="0" y="0"/>
                    </a:moveTo>
                    <a:cubicBezTo>
                      <a:pt x="0" y="468"/>
                      <a:pt x="0" y="468"/>
                      <a:pt x="0" y="468"/>
                    </a:cubicBezTo>
                    <a:cubicBezTo>
                      <a:pt x="0" y="468"/>
                      <a:pt x="0" y="504"/>
                      <a:pt x="36" y="504"/>
                    </a:cubicBezTo>
                    <a:cubicBezTo>
                      <a:pt x="684" y="504"/>
                      <a:pt x="684" y="504"/>
                      <a:pt x="684" y="504"/>
                    </a:cubicBezTo>
                    <a:cubicBezTo>
                      <a:pt x="684" y="504"/>
                      <a:pt x="720" y="504"/>
                      <a:pt x="720" y="468"/>
                    </a:cubicBezTo>
                    <a:cubicBezTo>
                      <a:pt x="720" y="432"/>
                      <a:pt x="720" y="432"/>
                      <a:pt x="720" y="432"/>
                    </a:cubicBezTo>
                    <a:cubicBezTo>
                      <a:pt x="660" y="396"/>
                      <a:pt x="660" y="396"/>
                      <a:pt x="660" y="396"/>
                    </a:cubicBezTo>
                    <a:cubicBezTo>
                      <a:pt x="36" y="396"/>
                      <a:pt x="36" y="396"/>
                      <a:pt x="36" y="396"/>
                    </a:cubicBezTo>
                    <a:cubicBezTo>
                      <a:pt x="36" y="21"/>
                      <a:pt x="36" y="21"/>
                      <a:pt x="36" y="21"/>
                    </a:cubicBezTo>
                    <a:cubicBezTo>
                      <a:pt x="0" y="0"/>
                      <a:pt x="0" y="0"/>
                      <a:pt x="0"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36"/>
              <p:cNvSpPr>
                <a:spLocks/>
              </p:cNvSpPr>
              <p:nvPr/>
            </p:nvSpPr>
            <p:spPr bwMode="auto">
              <a:xfrm>
                <a:off x="7785101" y="4978400"/>
                <a:ext cx="466725" cy="279400"/>
              </a:xfrm>
              <a:custGeom>
                <a:avLst/>
                <a:gdLst>
                  <a:gd name="T0" fmla="*/ 0 w 294"/>
                  <a:gd name="T1" fmla="*/ 0 h 176"/>
                  <a:gd name="T2" fmla="*/ 0 w 294"/>
                  <a:gd name="T3" fmla="*/ 176 h 176"/>
                  <a:gd name="T4" fmla="*/ 294 w 294"/>
                  <a:gd name="T5" fmla="*/ 176 h 176"/>
                  <a:gd name="T6" fmla="*/ 0 w 294"/>
                  <a:gd name="T7" fmla="*/ 0 h 176"/>
                </a:gdLst>
                <a:ahLst/>
                <a:cxnLst>
                  <a:cxn ang="0">
                    <a:pos x="T0" y="T1"/>
                  </a:cxn>
                  <a:cxn ang="0">
                    <a:pos x="T2" y="T3"/>
                  </a:cxn>
                  <a:cxn ang="0">
                    <a:pos x="T4" y="T5"/>
                  </a:cxn>
                  <a:cxn ang="0">
                    <a:pos x="T6" y="T7"/>
                  </a:cxn>
                </a:cxnLst>
                <a:rect l="0" t="0" r="r" b="b"/>
                <a:pathLst>
                  <a:path w="294" h="176">
                    <a:moveTo>
                      <a:pt x="0" y="0"/>
                    </a:moveTo>
                    <a:lnTo>
                      <a:pt x="0" y="176"/>
                    </a:lnTo>
                    <a:lnTo>
                      <a:pt x="294" y="176"/>
                    </a:lnTo>
                    <a:lnTo>
                      <a:pt x="0"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37"/>
              <p:cNvSpPr>
                <a:spLocks/>
              </p:cNvSpPr>
              <p:nvPr/>
            </p:nvSpPr>
            <p:spPr bwMode="auto">
              <a:xfrm>
                <a:off x="7785101" y="4978400"/>
                <a:ext cx="466725" cy="279400"/>
              </a:xfrm>
              <a:custGeom>
                <a:avLst/>
                <a:gdLst>
                  <a:gd name="T0" fmla="*/ 0 w 294"/>
                  <a:gd name="T1" fmla="*/ 0 h 176"/>
                  <a:gd name="T2" fmla="*/ 0 w 294"/>
                  <a:gd name="T3" fmla="*/ 176 h 176"/>
                  <a:gd name="T4" fmla="*/ 294 w 294"/>
                  <a:gd name="T5" fmla="*/ 176 h 176"/>
                  <a:gd name="T6" fmla="*/ 0 w 294"/>
                  <a:gd name="T7" fmla="*/ 0 h 176"/>
                </a:gdLst>
                <a:ahLst/>
                <a:cxnLst>
                  <a:cxn ang="0">
                    <a:pos x="T0" y="T1"/>
                  </a:cxn>
                  <a:cxn ang="0">
                    <a:pos x="T2" y="T3"/>
                  </a:cxn>
                  <a:cxn ang="0">
                    <a:pos x="T4" y="T5"/>
                  </a:cxn>
                  <a:cxn ang="0">
                    <a:pos x="T6" y="T7"/>
                  </a:cxn>
                </a:cxnLst>
                <a:rect l="0" t="0" r="r" b="b"/>
                <a:pathLst>
                  <a:path w="294" h="176">
                    <a:moveTo>
                      <a:pt x="0" y="0"/>
                    </a:moveTo>
                    <a:lnTo>
                      <a:pt x="0" y="176"/>
                    </a:lnTo>
                    <a:lnTo>
                      <a:pt x="294" y="17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11" name="Group 110"/>
          <p:cNvGrpSpPr/>
          <p:nvPr/>
        </p:nvGrpSpPr>
        <p:grpSpPr>
          <a:xfrm>
            <a:off x="6374547" y="2789362"/>
            <a:ext cx="2271393" cy="1548537"/>
            <a:chOff x="6336304" y="2710090"/>
            <a:chExt cx="2271393" cy="1548537"/>
          </a:xfrm>
        </p:grpSpPr>
        <p:pic>
          <p:nvPicPr>
            <p:cNvPr id="112" name="Picture 1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6304" y="2710090"/>
              <a:ext cx="1358389" cy="1146141"/>
            </a:xfrm>
            <a:prstGeom prst="rect">
              <a:avLst/>
            </a:prstGeom>
          </p:spPr>
        </p:pic>
        <p:sp>
          <p:nvSpPr>
            <p:cNvPr id="113" name="TextBox 112"/>
            <p:cNvSpPr txBox="1"/>
            <p:nvPr/>
          </p:nvSpPr>
          <p:spPr>
            <a:xfrm>
              <a:off x="6906954" y="3335297"/>
              <a:ext cx="1700743" cy="923330"/>
            </a:xfrm>
            <a:prstGeom prst="rect">
              <a:avLst/>
            </a:prstGeom>
            <a:noFill/>
          </p:spPr>
          <p:txBody>
            <a:bodyPr wrap="square" lIns="0" tIns="0" rIns="0" bIns="0" rtlCol="0">
              <a:spAutoFit/>
            </a:bodyPr>
            <a:lstStyle/>
            <a:p>
              <a:pPr algn="ctr"/>
              <a:r>
                <a:rPr lang="en-US" sz="2000" spc="-70" dirty="0">
                  <a:solidFill>
                    <a:schemeClr val="bg1"/>
                  </a:solidFill>
                </a:rPr>
                <a:t>Yammer integration</a:t>
              </a:r>
              <a:br>
                <a:rPr lang="en-US" sz="2000" spc="-70" dirty="0">
                  <a:solidFill>
                    <a:schemeClr val="bg1"/>
                  </a:solidFill>
                </a:rPr>
              </a:br>
              <a:r>
                <a:rPr lang="en-US" sz="2000" spc="-70" dirty="0">
                  <a:solidFill>
                    <a:schemeClr val="bg1"/>
                  </a:solidFill>
                </a:rPr>
                <a:t>with sites</a:t>
              </a:r>
              <a:endParaRPr lang="en-GB" sz="2000" spc="-70" dirty="0">
                <a:solidFill>
                  <a:schemeClr val="bg1"/>
                </a:solidFill>
              </a:endParaRPr>
            </a:p>
          </p:txBody>
        </p:sp>
      </p:grpSp>
    </p:spTree>
    <p:extLst>
      <p:ext uri="{BB962C8B-B14F-4D97-AF65-F5344CB8AC3E}">
        <p14:creationId xmlns:p14="http://schemas.microsoft.com/office/powerpoint/2010/main" val="25846670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entr" presetSubtype="0" fill="hold" nodeType="withEffect">
                                  <p:stCondLst>
                                    <p:cond delay="150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1000"/>
                                        <p:tgtEl>
                                          <p:spTgt spid="71"/>
                                        </p:tgtEl>
                                      </p:cBhvr>
                                    </p:animEffect>
                                    <p:anim calcmode="lin" valueType="num">
                                      <p:cBhvr>
                                        <p:cTn id="11" dur="1000" fill="hold"/>
                                        <p:tgtEl>
                                          <p:spTgt spid="71"/>
                                        </p:tgtEl>
                                        <p:attrNameLst>
                                          <p:attrName>ppt_x</p:attrName>
                                        </p:attrNameLst>
                                      </p:cBhvr>
                                      <p:tavLst>
                                        <p:tav tm="0">
                                          <p:val>
                                            <p:strVal val="#ppt_x"/>
                                          </p:val>
                                        </p:tav>
                                        <p:tav tm="100000">
                                          <p:val>
                                            <p:strVal val="#ppt_x"/>
                                          </p:val>
                                        </p:tav>
                                      </p:tavLst>
                                    </p:anim>
                                    <p:anim calcmode="lin" valueType="num">
                                      <p:cBhvr>
                                        <p:cTn id="12" dur="1000" fill="hold"/>
                                        <p:tgtEl>
                                          <p:spTgt spid="7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1000"/>
                                        <p:tgtEl>
                                          <p:spTgt spid="77"/>
                                        </p:tgtEl>
                                      </p:cBhvr>
                                    </p:animEffect>
                                    <p:anim calcmode="lin" valueType="num">
                                      <p:cBhvr>
                                        <p:cTn id="16" dur="1000" fill="hold"/>
                                        <p:tgtEl>
                                          <p:spTgt spid="77"/>
                                        </p:tgtEl>
                                        <p:attrNameLst>
                                          <p:attrName>ppt_x</p:attrName>
                                        </p:attrNameLst>
                                      </p:cBhvr>
                                      <p:tavLst>
                                        <p:tav tm="0">
                                          <p:val>
                                            <p:strVal val="#ppt_x"/>
                                          </p:val>
                                        </p:tav>
                                        <p:tav tm="100000">
                                          <p:val>
                                            <p:strVal val="#ppt_x"/>
                                          </p:val>
                                        </p:tav>
                                      </p:tavLst>
                                    </p:anim>
                                    <p:anim calcmode="lin" valueType="num">
                                      <p:cBhvr>
                                        <p:cTn id="17" dur="1000" fill="hold"/>
                                        <p:tgtEl>
                                          <p:spTgt spid="7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111"/>
                                        </p:tgtEl>
                                        <p:attrNameLst>
                                          <p:attrName>style.visibility</p:attrName>
                                        </p:attrNameLst>
                                      </p:cBhvr>
                                      <p:to>
                                        <p:strVal val="visible"/>
                                      </p:to>
                                    </p:set>
                                    <p:animEffect transition="in" filter="fade">
                                      <p:cBhvr>
                                        <p:cTn id="20" dur="1000"/>
                                        <p:tgtEl>
                                          <p:spTgt spid="111"/>
                                        </p:tgtEl>
                                      </p:cBhvr>
                                    </p:animEffect>
                                    <p:anim calcmode="lin" valueType="num">
                                      <p:cBhvr>
                                        <p:cTn id="21" dur="1000" fill="hold"/>
                                        <p:tgtEl>
                                          <p:spTgt spid="111"/>
                                        </p:tgtEl>
                                        <p:attrNameLst>
                                          <p:attrName>ppt_x</p:attrName>
                                        </p:attrNameLst>
                                      </p:cBhvr>
                                      <p:tavLst>
                                        <p:tav tm="0">
                                          <p:val>
                                            <p:strVal val="#ppt_x"/>
                                          </p:val>
                                        </p:tav>
                                        <p:tav tm="100000">
                                          <p:val>
                                            <p:strVal val="#ppt_x"/>
                                          </p:val>
                                        </p:tav>
                                      </p:tavLst>
                                    </p:anim>
                                    <p:anim calcmode="lin" valueType="num">
                                      <p:cBhvr>
                                        <p:cTn id="22" dur="1000" fill="hold"/>
                                        <p:tgtEl>
                                          <p:spTgt spid="11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1000"/>
                                        <p:tgtEl>
                                          <p:spTgt spid="74"/>
                                        </p:tgtEl>
                                      </p:cBhvr>
                                    </p:animEffect>
                                    <p:anim calcmode="lin" valueType="num">
                                      <p:cBhvr>
                                        <p:cTn id="26" dur="1000" fill="hold"/>
                                        <p:tgtEl>
                                          <p:spTgt spid="74"/>
                                        </p:tgtEl>
                                        <p:attrNameLst>
                                          <p:attrName>ppt_x</p:attrName>
                                        </p:attrNameLst>
                                      </p:cBhvr>
                                      <p:tavLst>
                                        <p:tav tm="0">
                                          <p:val>
                                            <p:strVal val="#ppt_x"/>
                                          </p:val>
                                        </p:tav>
                                        <p:tav tm="100000">
                                          <p:val>
                                            <p:strVal val="#ppt_x"/>
                                          </p:val>
                                        </p:tav>
                                      </p:tavLst>
                                    </p:anim>
                                    <p:anim calcmode="lin" valueType="num">
                                      <p:cBhvr>
                                        <p:cTn id="27"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OneDrive for Business</a:t>
            </a:r>
          </a:p>
        </p:txBody>
      </p:sp>
    </p:spTree>
    <p:extLst>
      <p:ext uri="{BB962C8B-B14F-4D97-AF65-F5344CB8AC3E}">
        <p14:creationId xmlns:p14="http://schemas.microsoft.com/office/powerpoint/2010/main" val="80719180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p:spPr>
        <p:txBody>
          <a:bodyPr/>
          <a:lstStyle/>
          <a:p>
            <a:r>
              <a:rPr lang="en-US" spc="-103" dirty="0"/>
              <a:t>How Do Users Get Personal Sites?</a:t>
            </a:r>
          </a:p>
        </p:txBody>
      </p:sp>
      <p:sp>
        <p:nvSpPr>
          <p:cNvPr id="2" name="Text Placeholder 1"/>
          <p:cNvSpPr>
            <a:spLocks noGrp="1"/>
          </p:cNvSpPr>
          <p:nvPr>
            <p:ph type="body" sz="quarter" idx="10"/>
          </p:nvPr>
        </p:nvSpPr>
        <p:spPr/>
        <p:txBody>
          <a:bodyPr/>
          <a:lstStyle/>
          <a:p>
            <a:r>
              <a:rPr lang="en-US" dirty="0"/>
              <a:t>Normal interaction with Office 365</a:t>
            </a:r>
          </a:p>
          <a:p>
            <a:pPr lvl="1"/>
            <a:endParaRPr lang="en-US" dirty="0"/>
          </a:p>
          <a:p>
            <a:pPr marL="284162" lvl="1" indent="0">
              <a:buNone/>
            </a:pPr>
            <a:endParaRPr lang="en-US" dirty="0"/>
          </a:p>
          <a:p>
            <a:endParaRPr lang="en-US" dirty="0"/>
          </a:p>
          <a:p>
            <a:r>
              <a:rPr lang="en-US" dirty="0"/>
              <a:t>Normal interaction with Office add-ins</a:t>
            </a:r>
          </a:p>
          <a:p>
            <a:pPr lvl="1"/>
            <a:r>
              <a:rPr lang="en-US" dirty="0"/>
              <a:t>Sign in to desktop add-ins</a:t>
            </a:r>
          </a:p>
          <a:p>
            <a:pPr lvl="1"/>
            <a:r>
              <a:rPr lang="en-US" dirty="0"/>
              <a:t>Run OneDrive sync client</a:t>
            </a:r>
          </a:p>
          <a:p>
            <a:r>
              <a:rPr lang="en-US" dirty="0"/>
              <a:t>Migration tools</a:t>
            </a:r>
          </a:p>
          <a:p>
            <a:pPr lvl="1"/>
            <a:r>
              <a:rPr lang="en-US" dirty="0"/>
              <a:t>Create, then push content</a:t>
            </a:r>
          </a:p>
          <a:p>
            <a:r>
              <a:rPr lang="en-US" dirty="0"/>
              <a:t>Bulk pre-create for large scale rollouts</a:t>
            </a:r>
          </a:p>
        </p:txBody>
      </p:sp>
      <p:pic>
        <p:nvPicPr>
          <p:cNvPr id="6" name="Picture 5"/>
          <p:cNvPicPr>
            <a:picLocks noChangeAspect="1"/>
          </p:cNvPicPr>
          <p:nvPr/>
        </p:nvPicPr>
        <p:blipFill>
          <a:blip r:embed="rId3"/>
          <a:stretch>
            <a:fillRect/>
          </a:stretch>
        </p:blipFill>
        <p:spPr>
          <a:xfrm>
            <a:off x="2387600" y="1969239"/>
            <a:ext cx="4141905" cy="1636721"/>
          </a:xfrm>
          <a:prstGeom prst="rect">
            <a:avLst/>
          </a:prstGeom>
        </p:spPr>
      </p:pic>
    </p:spTree>
    <p:extLst>
      <p:ext uri="{BB962C8B-B14F-4D97-AF65-F5344CB8AC3E}">
        <p14:creationId xmlns:p14="http://schemas.microsoft.com/office/powerpoint/2010/main" val="310173707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40618" cy="1975926"/>
          </a:xfrm>
        </p:spPr>
        <p:txBody>
          <a:bodyPr/>
          <a:lstStyle/>
          <a:p>
            <a:r>
              <a:rPr lang="en-US" dirty="0"/>
              <a:t>What</a:t>
            </a:r>
          </a:p>
          <a:p>
            <a:pPr lvl="1"/>
            <a:r>
              <a:rPr lang="en-US" dirty="0"/>
              <a:t>Pre-create OneDrive for Business sites for specific accounts</a:t>
            </a:r>
          </a:p>
          <a:p>
            <a:r>
              <a:rPr lang="en-US" dirty="0"/>
              <a:t>Why</a:t>
            </a:r>
          </a:p>
          <a:p>
            <a:pPr lvl="1"/>
            <a:r>
              <a:rPr lang="en-US" dirty="0"/>
              <a:t>To avoid wait times when people access the OneDrive for business for the first time or to perform pre-create sites to enable content migration from on-premises to the cloud</a:t>
            </a:r>
          </a:p>
          <a:p>
            <a:r>
              <a:rPr lang="en-US" dirty="0"/>
              <a:t>How</a:t>
            </a:r>
          </a:p>
          <a:p>
            <a:pPr lvl="1"/>
            <a:r>
              <a:rPr lang="en-US" dirty="0"/>
              <a:t>New APIs added to the cloud for SP2013 SP1. Can be called from CSOM or from REST interfaces</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
        <p:nvSpPr>
          <p:cNvPr id="3" name="Title 2"/>
          <p:cNvSpPr>
            <a:spLocks noGrp="1"/>
          </p:cNvSpPr>
          <p:nvPr>
            <p:ph type="title"/>
          </p:nvPr>
        </p:nvSpPr>
        <p:spPr/>
        <p:txBody>
          <a:bodyPr/>
          <a:lstStyle/>
          <a:p>
            <a:r>
              <a:rPr lang="en-US" dirty="0"/>
              <a:t>Pre-create personal sites in cloud</a:t>
            </a:r>
          </a:p>
        </p:txBody>
      </p:sp>
    </p:spTree>
    <p:extLst>
      <p:ext uri="{BB962C8B-B14F-4D97-AF65-F5344CB8AC3E}">
        <p14:creationId xmlns:p14="http://schemas.microsoft.com/office/powerpoint/2010/main" val="14147567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pc="-103" dirty="0">
                <a:solidFill>
                  <a:schemeClr val="bg1"/>
                </a:solidFill>
              </a:rPr>
              <a:t>Bulk Site Creation: New CSOM API in SP1</a:t>
            </a:r>
          </a:p>
        </p:txBody>
      </p:sp>
      <p:sp>
        <p:nvSpPr>
          <p:cNvPr id="2" name="Text Placeholder 1"/>
          <p:cNvSpPr>
            <a:spLocks noGrp="1"/>
          </p:cNvSpPr>
          <p:nvPr>
            <p:ph type="body" sz="quarter" idx="10"/>
          </p:nvPr>
        </p:nvSpPr>
        <p:spPr/>
        <p:txBody>
          <a:bodyPr/>
          <a:lstStyle/>
          <a:p>
            <a:pPr>
              <a:spcBef>
                <a:spcPts val="0"/>
              </a:spcBef>
            </a:pPr>
            <a:r>
              <a:rPr lang="en-US" sz="1799"/>
              <a:t>String _adminTenantUrl = "https://youradmin.sharepoint.com";</a:t>
            </a:r>
            <a:br>
              <a:rPr lang="en-US" sz="1799"/>
            </a:br>
            <a:br>
              <a:rPr lang="en-US" sz="1799"/>
            </a:br>
            <a:r>
              <a:rPr lang="en-US" sz="1600">
                <a:solidFill>
                  <a:srgbClr val="009E49"/>
                </a:solidFill>
              </a:rPr>
              <a:t>// You don't want to provision more than 200 users personal sites during a single request. </a:t>
            </a:r>
          </a:p>
          <a:p>
            <a:pPr>
              <a:spcBef>
                <a:spcPts val="0"/>
              </a:spcBef>
            </a:pPr>
            <a:r>
              <a:rPr lang="en-US" sz="1600">
                <a:solidFill>
                  <a:srgbClr val="009E49"/>
                </a:solidFill>
              </a:rPr>
              <a:t>// If you have a large amount of users consider</a:t>
            </a:r>
            <a:br>
              <a:rPr lang="en-US" sz="1600">
                <a:solidFill>
                  <a:srgbClr val="009E49"/>
                </a:solidFill>
              </a:rPr>
            </a:br>
            <a:r>
              <a:rPr lang="en-US" sz="1600">
                <a:solidFill>
                  <a:srgbClr val="009E49"/>
                </a:solidFill>
              </a:rPr>
              <a:t>// waiting for the last users site to be provisioned. The reason behind this is not to bombard the service with requests.</a:t>
            </a:r>
            <a:br>
              <a:rPr lang="en-US" sz="1799"/>
            </a:br>
            <a:r>
              <a:rPr lang="en-US" sz="1799"/>
              <a:t>string _restPayload = "{'emailIDs':['user1@MicrosoftACS.onmicrosoft.com', 'user2@MicrosoftACS.onmicrosoft.com']}";</a:t>
            </a:r>
          </a:p>
          <a:p>
            <a:pPr>
              <a:spcBef>
                <a:spcPts val="0"/>
              </a:spcBef>
            </a:pPr>
            <a:endParaRPr lang="en-US" sz="1799"/>
          </a:p>
          <a:p>
            <a:pPr>
              <a:spcBef>
                <a:spcPts val="0"/>
              </a:spcBef>
            </a:pPr>
            <a:r>
              <a:rPr lang="en-US" sz="1799"/>
              <a:t>SharePointOnlineCredentials _creds = new SharePointOnlineCredentials(userName, Utilities.StringToSecure(password));</a:t>
            </a:r>
            <a:br>
              <a:rPr lang="en-US" sz="1799"/>
            </a:br>
            <a:r>
              <a:rPr lang="en-US" sz="1799"/>
              <a:t>_context.Credentials = _creds;</a:t>
            </a:r>
            <a:br>
              <a:rPr lang="en-US" sz="1799"/>
            </a:br>
            <a:r>
              <a:rPr lang="en-US" sz="1799"/>
              <a:t>_context.ExecuteQuery();</a:t>
            </a:r>
            <a:br>
              <a:rPr lang="en-US" sz="1799"/>
            </a:br>
            <a:br>
              <a:rPr lang="en-US" sz="1799"/>
            </a:br>
            <a:r>
              <a:rPr lang="en-US" sz="1799"/>
              <a:t>ProfileLoader _profileLoader = ProfileLoader.GetProfileLoader(_context);</a:t>
            </a:r>
            <a:br>
              <a:rPr lang="en-US" sz="1799"/>
            </a:br>
            <a:r>
              <a:rPr lang="en-US" sz="1799"/>
              <a:t>_profileLoader.CreatePersonalSiteEnqueueBulk(emailIDs);</a:t>
            </a:r>
            <a:br>
              <a:rPr lang="en-US" sz="1799"/>
            </a:br>
            <a:r>
              <a:rPr lang="en-US" sz="1799"/>
              <a:t>_profileLoader.Context.ExecuteQuery();</a:t>
            </a:r>
            <a:endParaRPr lang="en-US" sz="2799"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12945650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2"/>
          </a:solidFill>
        </p:spPr>
        <p:txBody>
          <a:bodyPr vert="horz" wrap="square" lIns="146266" tIns="91416" rIns="146266" bIns="91416" rtlCol="0" anchor="t">
            <a:noAutofit/>
          </a:bodyPr>
          <a:lstStyle/>
          <a:p>
            <a:r>
              <a:rPr lang="en-US" spc="-103" dirty="0">
                <a:solidFill>
                  <a:schemeClr val="bg1"/>
                </a:solidFill>
              </a:rPr>
              <a:t>Calling CSOM from PowerShell</a:t>
            </a:r>
          </a:p>
        </p:txBody>
      </p:sp>
      <p:sp>
        <p:nvSpPr>
          <p:cNvPr id="3" name="Text Placeholder 2"/>
          <p:cNvSpPr>
            <a:spLocks noGrp="1"/>
          </p:cNvSpPr>
          <p:nvPr>
            <p:ph type="body" sz="quarter" idx="10"/>
          </p:nvPr>
        </p:nvSpPr>
        <p:spPr/>
        <p:txBody>
          <a:bodyPr/>
          <a:lstStyle/>
          <a:p>
            <a:r>
              <a:rPr lang="en-US" sz="1600" dirty="0"/>
              <a:t> $</a:t>
            </a:r>
            <a:r>
              <a:rPr lang="en-US" sz="1600" dirty="0" err="1"/>
              <a:t>webUrl</a:t>
            </a:r>
            <a:r>
              <a:rPr lang="en-US" sz="1600" dirty="0"/>
              <a:t> = </a:t>
            </a:r>
            <a:r>
              <a:rPr lang="en-US" sz="1600" dirty="0">
                <a:hlinkClick r:id="rId3"/>
              </a:rPr>
              <a:t>https://yoursharepointadmin.SharePoint.com</a:t>
            </a:r>
            <a:br>
              <a:rPr lang="en-US" sz="1600" dirty="0"/>
            </a:br>
            <a:r>
              <a:rPr lang="en-US" sz="1600" dirty="0"/>
              <a:t> $</a:t>
            </a:r>
            <a:r>
              <a:rPr lang="en-US" sz="1600" dirty="0" err="1"/>
              <a:t>ctx</a:t>
            </a:r>
            <a:r>
              <a:rPr lang="en-US" sz="1600" dirty="0"/>
              <a:t> = New-Object </a:t>
            </a:r>
            <a:r>
              <a:rPr lang="en-US" sz="1600" dirty="0" err="1"/>
              <a:t>Microsoft.SharePoint.Client.ClientContext</a:t>
            </a:r>
            <a:r>
              <a:rPr lang="en-US" sz="1600" dirty="0"/>
              <a:t>($</a:t>
            </a:r>
            <a:r>
              <a:rPr lang="en-US" sz="1600" dirty="0" err="1"/>
              <a:t>webUrl</a:t>
            </a:r>
            <a:r>
              <a:rPr lang="en-US" sz="1600" dirty="0"/>
              <a:t>)</a:t>
            </a:r>
          </a:p>
          <a:p>
            <a:r>
              <a:rPr lang="en-US" sz="1600" dirty="0"/>
              <a:t> $web = $</a:t>
            </a:r>
            <a:r>
              <a:rPr lang="en-US" sz="1600" dirty="0" err="1"/>
              <a:t>ctx.Web</a:t>
            </a:r>
            <a:br>
              <a:rPr lang="en-US" sz="1600" dirty="0"/>
            </a:br>
            <a:r>
              <a:rPr lang="en-US" sz="1600" dirty="0"/>
              <a:t> $username = </a:t>
            </a:r>
            <a:r>
              <a:rPr lang="en-US" sz="1600" dirty="0">
                <a:hlinkClick r:id="rId4"/>
              </a:rPr>
              <a:t>admin@myadmin.sharepoint.com</a:t>
            </a:r>
            <a:br>
              <a:rPr lang="en-US" sz="1600" dirty="0"/>
            </a:br>
            <a:r>
              <a:rPr lang="en-US" sz="1600" dirty="0"/>
              <a:t> $password = read-host – </a:t>
            </a:r>
            <a:r>
              <a:rPr lang="en-US" sz="1600" dirty="0" err="1"/>
              <a:t>AsSecureString</a:t>
            </a:r>
            <a:br>
              <a:rPr lang="en-US" sz="1600" dirty="0"/>
            </a:br>
            <a:r>
              <a:rPr lang="en-US" sz="1600" dirty="0"/>
              <a:t> $</a:t>
            </a:r>
            <a:r>
              <a:rPr lang="en-US" sz="1600" dirty="0" err="1"/>
              <a:t>ctx.Credentials</a:t>
            </a:r>
            <a:r>
              <a:rPr lang="en-US" sz="1600" dirty="0"/>
              <a:t> = New-Object </a:t>
            </a:r>
            <a:r>
              <a:rPr lang="en-US" sz="1600" dirty="0" err="1"/>
              <a:t>Microsoft.SharePoint.Client.SharePointOnlineCredentials</a:t>
            </a:r>
            <a:r>
              <a:rPr lang="en-US" sz="1600" dirty="0"/>
              <a:t>($</a:t>
            </a:r>
            <a:r>
              <a:rPr lang="en-US" sz="1600" dirty="0" err="1"/>
              <a:t>username,$password</a:t>
            </a:r>
            <a:r>
              <a:rPr lang="en-US" sz="1600" dirty="0"/>
              <a:t> )</a:t>
            </a:r>
          </a:p>
          <a:p>
            <a:r>
              <a:rPr lang="en-US" sz="1600" dirty="0"/>
              <a:t> [</a:t>
            </a:r>
            <a:r>
              <a:rPr lang="en-US" sz="1600" dirty="0" err="1"/>
              <a:t>System.Reflection.Assembly</a:t>
            </a:r>
            <a:r>
              <a:rPr lang="en-US" sz="1600" dirty="0"/>
              <a:t>]::</a:t>
            </a:r>
            <a:r>
              <a:rPr lang="en-US" sz="1600" dirty="0" err="1"/>
              <a:t>LoadWithPartialName</a:t>
            </a:r>
            <a:r>
              <a:rPr lang="en-US" sz="1600" dirty="0"/>
              <a:t>("</a:t>
            </a:r>
            <a:r>
              <a:rPr lang="en-US" sz="1600" dirty="0" err="1"/>
              <a:t>Microsoft.SharePoint.Client.UserProfiles</a:t>
            </a:r>
            <a:r>
              <a:rPr lang="en-US" sz="1600" dirty="0"/>
              <a:t>")</a:t>
            </a:r>
            <a:br>
              <a:rPr lang="en-US" sz="1600" dirty="0"/>
            </a:br>
            <a:r>
              <a:rPr lang="en-US" sz="1600" dirty="0"/>
              <a:t> $loader =[</a:t>
            </a:r>
            <a:r>
              <a:rPr lang="en-US" sz="1600" dirty="0" err="1"/>
              <a:t>Microsoft.SharePoint.Client.UserProfiles.ProfileLoader</a:t>
            </a:r>
            <a:r>
              <a:rPr lang="en-US" sz="1600" dirty="0"/>
              <a:t>]::</a:t>
            </a:r>
            <a:r>
              <a:rPr lang="en-US" sz="1600" dirty="0" err="1"/>
              <a:t>GetProfileLoader</a:t>
            </a:r>
            <a:r>
              <a:rPr lang="en-US" sz="1600" dirty="0"/>
              <a:t>($</a:t>
            </a:r>
            <a:r>
              <a:rPr lang="en-US" sz="1600" dirty="0" err="1"/>
              <a:t>ctx</a:t>
            </a:r>
            <a:r>
              <a:rPr lang="en-US" sz="1600" dirty="0"/>
              <a:t>)</a:t>
            </a:r>
          </a:p>
          <a:p>
            <a:r>
              <a:rPr lang="en-US" sz="1600" dirty="0">
                <a:solidFill>
                  <a:srgbClr val="009E49"/>
                </a:solidFill>
              </a:rPr>
              <a:t> #To Get Profile</a:t>
            </a:r>
            <a:br>
              <a:rPr lang="en-US" sz="1600" dirty="0">
                <a:solidFill>
                  <a:srgbClr val="009E49"/>
                </a:solidFill>
              </a:rPr>
            </a:br>
            <a:r>
              <a:rPr lang="en-US" sz="1600" dirty="0"/>
              <a:t> $profile = $</a:t>
            </a:r>
            <a:r>
              <a:rPr lang="en-US" sz="1600" dirty="0" err="1"/>
              <a:t>loader.GetUserProfile</a:t>
            </a:r>
            <a:r>
              <a:rPr lang="en-US" sz="1600" dirty="0"/>
              <a:t>()</a:t>
            </a:r>
            <a:br>
              <a:rPr lang="en-US" sz="1600" dirty="0"/>
            </a:br>
            <a:r>
              <a:rPr lang="en-US" sz="1600" dirty="0"/>
              <a:t> $</a:t>
            </a:r>
            <a:r>
              <a:rPr lang="en-US" sz="1600" dirty="0" err="1"/>
              <a:t>ctx.Load</a:t>
            </a:r>
            <a:r>
              <a:rPr lang="en-US" sz="1600" dirty="0"/>
              <a:t>($profile)</a:t>
            </a:r>
            <a:br>
              <a:rPr lang="en-US" sz="1600" dirty="0"/>
            </a:br>
            <a:r>
              <a:rPr lang="en-US" sz="1600" dirty="0"/>
              <a:t> $</a:t>
            </a:r>
            <a:r>
              <a:rPr lang="en-US" sz="1600" dirty="0" err="1"/>
              <a:t>ctx.ExecuteQuery</a:t>
            </a:r>
            <a:r>
              <a:rPr lang="en-US" sz="1600" dirty="0"/>
              <a:t>()</a:t>
            </a:r>
            <a:br>
              <a:rPr lang="en-US" sz="1600" dirty="0"/>
            </a:br>
            <a:r>
              <a:rPr lang="en-US" sz="1600" dirty="0"/>
              <a:t> $profile </a:t>
            </a:r>
          </a:p>
          <a:p>
            <a:r>
              <a:rPr lang="en-US" sz="1600" dirty="0">
                <a:solidFill>
                  <a:srgbClr val="009E49"/>
                </a:solidFill>
              </a:rPr>
              <a:t> #To </a:t>
            </a:r>
            <a:r>
              <a:rPr lang="en-US" sz="1600" dirty="0" err="1">
                <a:solidFill>
                  <a:srgbClr val="009E49"/>
                </a:solidFill>
              </a:rPr>
              <a:t>enqueue</a:t>
            </a:r>
            <a:r>
              <a:rPr lang="en-US" sz="1600" dirty="0">
                <a:solidFill>
                  <a:srgbClr val="009E49"/>
                </a:solidFill>
              </a:rPr>
              <a:t> Profile</a:t>
            </a:r>
            <a:br>
              <a:rPr lang="en-US" sz="1600" dirty="0">
                <a:solidFill>
                  <a:srgbClr val="009E49"/>
                </a:solidFill>
              </a:rPr>
            </a:br>
            <a:r>
              <a:rPr lang="en-US" sz="1600" dirty="0"/>
              <a:t> $</a:t>
            </a:r>
            <a:r>
              <a:rPr lang="en-US" sz="1600" dirty="0" err="1"/>
              <a:t>loader.CreatePersonalSiteEnqueueBulk</a:t>
            </a:r>
            <a:r>
              <a:rPr lang="en-US" sz="1600" dirty="0"/>
              <a:t>(@("user1@domain.com")) </a:t>
            </a:r>
            <a:br>
              <a:rPr lang="en-US" sz="1600" dirty="0"/>
            </a:br>
            <a:r>
              <a:rPr lang="en-US" sz="1600" dirty="0"/>
              <a:t> $</a:t>
            </a:r>
            <a:r>
              <a:rPr lang="en-US" sz="1600" dirty="0" err="1"/>
              <a:t>loader.Context.ExecuteQuery</a:t>
            </a:r>
            <a:r>
              <a:rPr lang="en-US" sz="1600" dirty="0"/>
              <a:t>()</a:t>
            </a:r>
          </a:p>
        </p:txBody>
      </p:sp>
    </p:spTree>
    <p:extLst>
      <p:ext uri="{BB962C8B-B14F-4D97-AF65-F5344CB8AC3E}">
        <p14:creationId xmlns:p14="http://schemas.microsoft.com/office/powerpoint/2010/main" val="46076723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about </a:t>
            </a:r>
            <a:r>
              <a:rPr lang="en-US" i="1" dirty="0"/>
              <a:t>OneDrive for Business</a:t>
            </a:r>
            <a:r>
              <a:rPr lang="en-US" dirty="0"/>
              <a:t> customizations?”</a:t>
            </a:r>
          </a:p>
        </p:txBody>
      </p:sp>
      <p:sp>
        <p:nvSpPr>
          <p:cNvPr id="4" name="TextBox 3"/>
          <p:cNvSpPr txBox="1"/>
          <p:nvPr/>
        </p:nvSpPr>
        <p:spPr>
          <a:xfrm>
            <a:off x="3389549" y="3917438"/>
            <a:ext cx="8892336" cy="1429406"/>
          </a:xfrm>
          <a:prstGeom prst="rect">
            <a:avLst/>
          </a:prstGeom>
          <a:noFill/>
        </p:spPr>
        <p:txBody>
          <a:bodyPr wrap="square" lIns="179238" tIns="143391" rIns="179238" bIns="143391" rtlCol="0">
            <a:spAutoFit/>
          </a:bodyPr>
          <a:lstStyle/>
          <a:p>
            <a:pPr>
              <a:lnSpc>
                <a:spcPct val="90000"/>
              </a:lnSpc>
              <a:spcAft>
                <a:spcPts val="588"/>
              </a:spcAft>
            </a:pPr>
            <a:r>
              <a:rPr lang="en-US" sz="2744" dirty="0"/>
              <a:t>Personal OneDrive for Business site is created automatically for the person when they visit their personal OneDrive site…</a:t>
            </a:r>
          </a:p>
        </p:txBody>
      </p:sp>
    </p:spTree>
    <p:extLst>
      <p:ext uri="{BB962C8B-B14F-4D97-AF65-F5344CB8AC3E}">
        <p14:creationId xmlns:p14="http://schemas.microsoft.com/office/powerpoint/2010/main" val="23909217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5" name="Text Placeholder 4"/>
          <p:cNvSpPr>
            <a:spLocks noGrp="1"/>
          </p:cNvSpPr>
          <p:nvPr>
            <p:ph type="body" sz="quarter" idx="10"/>
          </p:nvPr>
        </p:nvSpPr>
        <p:spPr>
          <a:xfrm>
            <a:off x="519112" y="1447799"/>
            <a:ext cx="7493673" cy="1975926"/>
          </a:xfrm>
        </p:spPr>
        <p:txBody>
          <a:bodyPr/>
          <a:lstStyle/>
          <a:p>
            <a:r>
              <a:rPr lang="en-US" dirty="0"/>
              <a:t>What</a:t>
            </a:r>
          </a:p>
          <a:p>
            <a:pPr lvl="1"/>
            <a:r>
              <a:rPr lang="en-US" dirty="0"/>
              <a:t>Modify personal OneDrive for Business sites automatically for end users</a:t>
            </a:r>
          </a:p>
          <a:p>
            <a:r>
              <a:rPr lang="en-US" dirty="0"/>
              <a:t>Why</a:t>
            </a:r>
          </a:p>
          <a:p>
            <a:pPr lvl="1"/>
            <a:r>
              <a:rPr lang="en-US" dirty="0"/>
              <a:t>Provide branding, document management features or other configurations to the sites</a:t>
            </a:r>
          </a:p>
          <a:p>
            <a:pPr lvl="1"/>
            <a:r>
              <a:rPr lang="en-US" dirty="0"/>
              <a:t>Governance tasks related to OneDrive sites. </a:t>
            </a:r>
          </a:p>
          <a:p>
            <a:r>
              <a:rPr lang="en-US" dirty="0"/>
              <a:t>How</a:t>
            </a:r>
          </a:p>
          <a:p>
            <a:pPr lvl="1"/>
            <a:r>
              <a:rPr lang="en-US" dirty="0"/>
              <a:t>Can be achieved by accessing the personal OneDrive for Business site using social CSOM and then injecting the needed configurations to the site</a:t>
            </a:r>
          </a:p>
        </p:txBody>
      </p:sp>
      <p:sp>
        <p:nvSpPr>
          <p:cNvPr id="3" name="Title 2"/>
          <p:cNvSpPr>
            <a:spLocks noGrp="1"/>
          </p:cNvSpPr>
          <p:nvPr>
            <p:ph type="title"/>
          </p:nvPr>
        </p:nvSpPr>
        <p:spPr/>
        <p:txBody>
          <a:bodyPr/>
          <a:lstStyle/>
          <a:p>
            <a:r>
              <a:rPr lang="en-US" dirty="0"/>
              <a:t>Manipulating OneDrive for Business sites</a:t>
            </a:r>
          </a:p>
        </p:txBody>
      </p:sp>
    </p:spTree>
    <p:extLst>
      <p:ext uri="{BB962C8B-B14F-4D97-AF65-F5344CB8AC3E}">
        <p14:creationId xmlns:p14="http://schemas.microsoft.com/office/powerpoint/2010/main" val="324579630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000" dirty="0">
                <a:solidFill>
                  <a:schemeClr val="bg1"/>
                </a:solidFill>
              </a:rPr>
              <a:t>“We do not recommend customizing OneDrive for Business sites!”</a:t>
            </a:r>
          </a:p>
        </p:txBody>
      </p:sp>
      <p:sp>
        <p:nvSpPr>
          <p:cNvPr id="4" name="TextBox 3"/>
          <p:cNvSpPr txBox="1"/>
          <p:nvPr/>
        </p:nvSpPr>
        <p:spPr>
          <a:xfrm>
            <a:off x="3389549" y="3917438"/>
            <a:ext cx="8606508" cy="1429703"/>
          </a:xfrm>
          <a:prstGeom prst="rect">
            <a:avLst/>
          </a:prstGeom>
          <a:noFill/>
        </p:spPr>
        <p:txBody>
          <a:bodyPr wrap="square" lIns="179238" tIns="143391" rIns="179238" bIns="143391" rtlCol="0">
            <a:spAutoFit/>
          </a:bodyPr>
          <a:lstStyle/>
          <a:p>
            <a:pPr>
              <a:lnSpc>
                <a:spcPct val="90000"/>
              </a:lnSpc>
              <a:spcAft>
                <a:spcPts val="588"/>
              </a:spcAft>
            </a:pPr>
            <a:r>
              <a:rPr lang="en-US" sz="2744" dirty="0">
                <a:solidFill>
                  <a:schemeClr val="bg1"/>
                </a:solidFill>
              </a:rPr>
              <a:t>With the new OneDrive for Business experience, customization options are limited for enabling faster innovation on the service.</a:t>
            </a:r>
          </a:p>
        </p:txBody>
      </p:sp>
    </p:spTree>
    <p:extLst>
      <p:ext uri="{BB962C8B-B14F-4D97-AF65-F5344CB8AC3E}">
        <p14:creationId xmlns:p14="http://schemas.microsoft.com/office/powerpoint/2010/main" val="379963918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New OneDrive for Business experience</a:t>
            </a:r>
            <a:endParaRPr lang="fi-FI" dirty="0"/>
          </a:p>
        </p:txBody>
      </p:sp>
      <p:sp>
        <p:nvSpPr>
          <p:cNvPr id="9" name="Text Placeholder 8"/>
          <p:cNvSpPr>
            <a:spLocks noGrp="1"/>
          </p:cNvSpPr>
          <p:nvPr>
            <p:ph type="body" sz="quarter" idx="10"/>
          </p:nvPr>
        </p:nvSpPr>
        <p:spPr>
          <a:xfrm>
            <a:off x="519112" y="3613399"/>
            <a:ext cx="5394960" cy="1391150"/>
          </a:xfrm>
        </p:spPr>
        <p:txBody>
          <a:bodyPr/>
          <a:lstStyle/>
          <a:p>
            <a:r>
              <a:rPr lang="en-US" dirty="0"/>
              <a:t>Old experience</a:t>
            </a:r>
          </a:p>
          <a:p>
            <a:pPr lvl="1"/>
            <a:r>
              <a:rPr lang="en-US" dirty="0"/>
              <a:t>Supports some level of customizations – below picture has custom theme and embedded JavaScript</a:t>
            </a:r>
            <a:endParaRPr lang="fi-FI" dirty="0"/>
          </a:p>
        </p:txBody>
      </p:sp>
      <p:sp>
        <p:nvSpPr>
          <p:cNvPr id="10" name="Text Placeholder 9"/>
          <p:cNvSpPr>
            <a:spLocks noGrp="1"/>
          </p:cNvSpPr>
          <p:nvPr>
            <p:ph type="body" sz="quarter" idx="11"/>
          </p:nvPr>
        </p:nvSpPr>
        <p:spPr>
          <a:xfrm>
            <a:off x="6276340" y="3613399"/>
            <a:ext cx="5394960" cy="1729704"/>
          </a:xfrm>
        </p:spPr>
        <p:txBody>
          <a:bodyPr/>
          <a:lstStyle/>
          <a:p>
            <a:r>
              <a:rPr lang="en-US" dirty="0"/>
              <a:t>New experience</a:t>
            </a:r>
          </a:p>
          <a:p>
            <a:pPr lvl="1"/>
            <a:r>
              <a:rPr lang="en-US" dirty="0"/>
              <a:t>More aligned with the consumer experience with additional enhanced capabilities</a:t>
            </a:r>
          </a:p>
          <a:p>
            <a:pPr lvl="1"/>
            <a:r>
              <a:rPr lang="en-US" dirty="0"/>
              <a:t>Does not support customizations</a:t>
            </a:r>
            <a:endParaRPr lang="fi-FI" dirty="0"/>
          </a:p>
        </p:txBody>
      </p:sp>
      <p:pic>
        <p:nvPicPr>
          <p:cNvPr id="5" name="Picture 4"/>
          <p:cNvPicPr>
            <a:picLocks noChangeAspect="1"/>
          </p:cNvPicPr>
          <p:nvPr/>
        </p:nvPicPr>
        <p:blipFill>
          <a:blip r:embed="rId2"/>
          <a:stretch>
            <a:fillRect/>
          </a:stretch>
        </p:blipFill>
        <p:spPr>
          <a:xfrm>
            <a:off x="3862361" y="5598043"/>
            <a:ext cx="5375884" cy="900864"/>
          </a:xfrm>
          <a:prstGeom prst="rect">
            <a:avLst/>
          </a:prstGeom>
        </p:spPr>
      </p:pic>
      <p:pic>
        <p:nvPicPr>
          <p:cNvPr id="7" name="Picture 6"/>
          <p:cNvPicPr>
            <a:picLocks noChangeAspect="1"/>
          </p:cNvPicPr>
          <p:nvPr/>
        </p:nvPicPr>
        <p:blipFill>
          <a:blip r:embed="rId3"/>
          <a:stretch>
            <a:fillRect/>
          </a:stretch>
        </p:blipFill>
        <p:spPr>
          <a:xfrm>
            <a:off x="6509448" y="1074999"/>
            <a:ext cx="4367718" cy="2439898"/>
          </a:xfrm>
          <a:prstGeom prst="rect">
            <a:avLst/>
          </a:prstGeom>
        </p:spPr>
      </p:pic>
      <p:pic>
        <p:nvPicPr>
          <p:cNvPr id="8" name="Picture 7"/>
          <p:cNvPicPr>
            <a:picLocks noChangeAspect="1"/>
          </p:cNvPicPr>
          <p:nvPr/>
        </p:nvPicPr>
        <p:blipFill>
          <a:blip r:embed="rId4"/>
          <a:stretch>
            <a:fillRect/>
          </a:stretch>
        </p:blipFill>
        <p:spPr>
          <a:xfrm>
            <a:off x="865763" y="1079537"/>
            <a:ext cx="4351471" cy="2430822"/>
          </a:xfrm>
          <a:prstGeom prst="rect">
            <a:avLst/>
          </a:prstGeom>
        </p:spPr>
      </p:pic>
      <p:sp>
        <p:nvSpPr>
          <p:cNvPr id="11" name="TextBox 10"/>
          <p:cNvSpPr txBox="1"/>
          <p:nvPr/>
        </p:nvSpPr>
        <p:spPr>
          <a:xfrm>
            <a:off x="1381329" y="5679143"/>
            <a:ext cx="2363820" cy="738664"/>
          </a:xfrm>
          <a:prstGeom prst="rect">
            <a:avLst/>
          </a:prstGeom>
          <a:noFill/>
        </p:spPr>
        <p:txBody>
          <a:bodyPr wrap="square" lIns="0" tIns="0" rIns="0" bIns="0" rtlCol="0">
            <a:spAutoFit/>
          </a:bodyPr>
          <a:lstStyle/>
          <a:p>
            <a:r>
              <a:rPr lang="en-US" sz="1600" spc="-70" dirty="0">
                <a:solidFill>
                  <a:schemeClr val="tx2"/>
                </a:solidFill>
              </a:rPr>
              <a:t>You can control default experience from SharePoint admin UIs</a:t>
            </a:r>
            <a:endParaRPr lang="fi-FI" sz="1600" spc="-70" dirty="0">
              <a:solidFill>
                <a:schemeClr val="tx2"/>
              </a:solidFill>
            </a:endParaRPr>
          </a:p>
        </p:txBody>
      </p:sp>
    </p:spTree>
    <p:extLst>
      <p:ext uri="{BB962C8B-B14F-4D97-AF65-F5344CB8AC3E}">
        <p14:creationId xmlns:p14="http://schemas.microsoft.com/office/powerpoint/2010/main" val="309357357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Customization options with OD4B sites</a:t>
            </a:r>
            <a:endParaRPr lang="fi-FI" dirty="0"/>
          </a:p>
        </p:txBody>
      </p:sp>
      <p:grpSp>
        <p:nvGrpSpPr>
          <p:cNvPr id="38" name="Group 37"/>
          <p:cNvGrpSpPr/>
          <p:nvPr/>
        </p:nvGrpSpPr>
        <p:grpSpPr>
          <a:xfrm>
            <a:off x="8653167" y="1196970"/>
            <a:ext cx="1738271" cy="2109926"/>
            <a:chOff x="1910561" y="1692190"/>
            <a:chExt cx="1095374" cy="1812363"/>
          </a:xfrm>
        </p:grpSpPr>
        <p:sp>
          <p:nvSpPr>
            <p:cNvPr id="39" name="Freeform 38"/>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Embedded JavaScript</a:t>
              </a:r>
            </a:p>
          </p:txBody>
        </p:sp>
        <p:sp>
          <p:nvSpPr>
            <p:cNvPr id="40" name="Freeform 39"/>
            <p:cNvSpPr/>
            <p:nvPr/>
          </p:nvSpPr>
          <p:spPr>
            <a:xfrm>
              <a:off x="1910561" y="2018496"/>
              <a:ext cx="1095374" cy="1486057"/>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Full control on what you want to embed on the site</a:t>
              </a:r>
            </a:p>
            <a:p>
              <a:pPr marL="112679" lvl="1" indent="-112679" defTabSz="399853">
                <a:lnSpc>
                  <a:spcPct val="90000"/>
                </a:lnSpc>
                <a:spcBef>
                  <a:spcPct val="0"/>
                </a:spcBef>
                <a:spcAft>
                  <a:spcPct val="15000"/>
                </a:spcAft>
                <a:buChar char="••"/>
              </a:pPr>
              <a:r>
                <a:rPr lang="en-US" sz="1176" dirty="0"/>
                <a:t>Configuration applied to each site collection separately</a:t>
              </a:r>
            </a:p>
            <a:p>
              <a:pPr marL="112679" lvl="1" indent="-112679" defTabSz="399853">
                <a:lnSpc>
                  <a:spcPct val="90000"/>
                </a:lnSpc>
                <a:spcBef>
                  <a:spcPct val="0"/>
                </a:spcBef>
                <a:spcAft>
                  <a:spcPct val="15000"/>
                </a:spcAft>
                <a:buChar char="••"/>
              </a:pPr>
              <a:r>
                <a:rPr lang="en-US" sz="1176" dirty="0"/>
                <a:t>Dependent on page structure, which can cause maintenance challenges</a:t>
              </a:r>
            </a:p>
          </p:txBody>
        </p:sp>
      </p:grpSp>
      <p:grpSp>
        <p:nvGrpSpPr>
          <p:cNvPr id="41" name="Group 40"/>
          <p:cNvGrpSpPr/>
          <p:nvPr/>
        </p:nvGrpSpPr>
        <p:grpSpPr>
          <a:xfrm>
            <a:off x="6707163" y="1196971"/>
            <a:ext cx="1738271" cy="2109925"/>
            <a:chOff x="3159289" y="1692190"/>
            <a:chExt cx="1095374" cy="1812362"/>
          </a:xfrm>
        </p:grpSpPr>
        <p:sp>
          <p:nvSpPr>
            <p:cNvPr id="42" name="Freeform 41"/>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Alternate CSS</a:t>
              </a:r>
            </a:p>
          </p:txBody>
        </p:sp>
        <p:sp>
          <p:nvSpPr>
            <p:cNvPr id="43" name="Freeform 42"/>
            <p:cNvSpPr/>
            <p:nvPr/>
          </p:nvSpPr>
          <p:spPr>
            <a:xfrm>
              <a:off x="3159289" y="2018497"/>
              <a:ext cx="1095374" cy="1486055"/>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override whatever CSS settings</a:t>
              </a:r>
            </a:p>
            <a:p>
              <a:pPr marL="112679" lvl="1" indent="-112679" defTabSz="399853">
                <a:lnSpc>
                  <a:spcPct val="90000"/>
                </a:lnSpc>
                <a:spcBef>
                  <a:spcPct val="0"/>
                </a:spcBef>
                <a:spcAft>
                  <a:spcPct val="15000"/>
                </a:spcAft>
                <a:buChar char="••"/>
              </a:pPr>
              <a:r>
                <a:rPr lang="en-US" sz="1176" dirty="0"/>
                <a:t>Control to color, fonts and even layout settings </a:t>
              </a:r>
            </a:p>
            <a:p>
              <a:pPr marL="112679" lvl="1" indent="-112679" defTabSz="399853">
                <a:lnSpc>
                  <a:spcPct val="90000"/>
                </a:lnSpc>
                <a:spcBef>
                  <a:spcPct val="0"/>
                </a:spcBef>
                <a:spcAft>
                  <a:spcPct val="15000"/>
                </a:spcAft>
                <a:buChar char="••"/>
              </a:pPr>
              <a:r>
                <a:rPr lang="en-US" sz="1176" dirty="0"/>
                <a:t>Configuration applied to each site collection separately</a:t>
              </a:r>
            </a:p>
          </p:txBody>
        </p:sp>
      </p:grpSp>
      <p:grpSp>
        <p:nvGrpSpPr>
          <p:cNvPr id="44" name="Group 43"/>
          <p:cNvGrpSpPr/>
          <p:nvPr/>
        </p:nvGrpSpPr>
        <p:grpSpPr>
          <a:xfrm>
            <a:off x="4761159" y="1202577"/>
            <a:ext cx="1738271" cy="2104319"/>
            <a:chOff x="4408016" y="1692190"/>
            <a:chExt cx="1095374" cy="1807547"/>
          </a:xfrm>
        </p:grpSpPr>
        <p:sp>
          <p:nvSpPr>
            <p:cNvPr id="45" name="Freeform 44"/>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SharePoint Theme</a:t>
              </a:r>
            </a:p>
          </p:txBody>
        </p:sp>
        <p:sp>
          <p:nvSpPr>
            <p:cNvPr id="46" name="Freeform 45"/>
            <p:cNvSpPr/>
            <p:nvPr/>
          </p:nvSpPr>
          <p:spPr>
            <a:xfrm>
              <a:off x="4408016" y="2018497"/>
              <a:ext cx="1095374" cy="1481240"/>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control branding, fonts and background image on the collaboration sites</a:t>
              </a:r>
            </a:p>
            <a:p>
              <a:pPr marL="112679" lvl="1" indent="-112679" defTabSz="399853">
                <a:lnSpc>
                  <a:spcPct val="90000"/>
                </a:lnSpc>
                <a:spcBef>
                  <a:spcPct val="0"/>
                </a:spcBef>
                <a:spcAft>
                  <a:spcPct val="15000"/>
                </a:spcAft>
                <a:buChar char="••"/>
              </a:pPr>
              <a:r>
                <a:rPr lang="en-US" sz="1176" dirty="0"/>
                <a:t>Not supported with OneDrive for Business sites</a:t>
              </a:r>
            </a:p>
          </p:txBody>
        </p:sp>
      </p:grpSp>
      <p:sp>
        <p:nvSpPr>
          <p:cNvPr id="47" name="TextBox 46"/>
          <p:cNvSpPr txBox="1"/>
          <p:nvPr/>
        </p:nvSpPr>
        <p:spPr>
          <a:xfrm>
            <a:off x="855138" y="1958985"/>
            <a:ext cx="924111" cy="331813"/>
          </a:xfrm>
          <a:prstGeom prst="rect">
            <a:avLst/>
          </a:prstGeom>
          <a:noFill/>
        </p:spPr>
        <p:txBody>
          <a:bodyPr wrap="none" rtlCol="0">
            <a:spAutoFit/>
          </a:bodyPr>
          <a:lstStyle/>
          <a:p>
            <a:r>
              <a:rPr lang="en-US" sz="1568" b="1" dirty="0">
                <a:latin typeface="Segoe UI" panose="020B0502040204020203" pitchFamily="34" charset="0"/>
                <a:cs typeface="Segoe UI" panose="020B0502040204020203" pitchFamily="34" charset="0"/>
              </a:rPr>
              <a:t>Options</a:t>
            </a:r>
          </a:p>
        </p:txBody>
      </p:sp>
      <p:sp>
        <p:nvSpPr>
          <p:cNvPr id="48" name="TextBox 47"/>
          <p:cNvSpPr txBox="1"/>
          <p:nvPr/>
        </p:nvSpPr>
        <p:spPr>
          <a:xfrm>
            <a:off x="855140" y="4891348"/>
            <a:ext cx="1114288" cy="333530"/>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Flexibility</a:t>
            </a:r>
          </a:p>
        </p:txBody>
      </p:sp>
      <p:sp>
        <p:nvSpPr>
          <p:cNvPr id="49" name="TextBox 48"/>
          <p:cNvSpPr txBox="1"/>
          <p:nvPr/>
        </p:nvSpPr>
        <p:spPr>
          <a:xfrm>
            <a:off x="855140" y="5489611"/>
            <a:ext cx="1345460" cy="814449"/>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Cost impact (short and long term)</a:t>
            </a:r>
          </a:p>
        </p:txBody>
      </p:sp>
      <p:pic>
        <p:nvPicPr>
          <p:cNvPr id="50" name="Picture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3518" y="5575928"/>
            <a:ext cx="692380" cy="691694"/>
          </a:xfrm>
          <a:prstGeom prst="rect">
            <a:avLst/>
          </a:prstGeom>
        </p:spPr>
      </p:pic>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6111" y="5575242"/>
            <a:ext cx="692380" cy="692380"/>
          </a:xfrm>
          <a:prstGeom prst="rect">
            <a:avLst/>
          </a:prstGeom>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8839" y="5575242"/>
            <a:ext cx="693065" cy="692380"/>
          </a:xfrm>
          <a:prstGeom prst="rect">
            <a:avLst/>
          </a:prstGeom>
        </p:spPr>
      </p:pic>
      <p:sp>
        <p:nvSpPr>
          <p:cNvPr id="54" name="TextBox 53"/>
          <p:cNvSpPr txBox="1"/>
          <p:nvPr/>
        </p:nvSpPr>
        <p:spPr>
          <a:xfrm>
            <a:off x="811142" y="3355537"/>
            <a:ext cx="1934886" cy="574901"/>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Support with classic experience</a:t>
            </a:r>
          </a:p>
        </p:txBody>
      </p:sp>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1614" y="3402663"/>
            <a:ext cx="1356378" cy="469847"/>
          </a:xfrm>
          <a:prstGeom prst="rect">
            <a:avLst/>
          </a:prstGeom>
        </p:spPr>
      </p:pic>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1917" y="3402663"/>
            <a:ext cx="1358759" cy="470672"/>
          </a:xfrm>
          <a:prstGeom prst="rect">
            <a:avLst/>
          </a:prstGeom>
        </p:spPr>
      </p:pic>
      <p:sp>
        <p:nvSpPr>
          <p:cNvPr id="58" name="TextBox 57"/>
          <p:cNvSpPr txBox="1"/>
          <p:nvPr/>
        </p:nvSpPr>
        <p:spPr>
          <a:xfrm>
            <a:off x="8653167" y="4787441"/>
            <a:ext cx="1738271" cy="461545"/>
          </a:xfrm>
          <a:prstGeom prst="rect">
            <a:avLst/>
          </a:prstGeom>
          <a:solidFill>
            <a:schemeClr val="accent4"/>
          </a:solidFill>
        </p:spPr>
        <p:txBody>
          <a:bodyPr wrap="square" lIns="182832" tIns="91416" rIns="182832" bIns="91416" rtlCol="0">
            <a:spAutoFit/>
          </a:bodyPr>
          <a:lstStyle/>
          <a:p>
            <a:pPr algn="ctr">
              <a:lnSpc>
                <a:spcPct val="90000"/>
              </a:lnSpc>
              <a:spcAft>
                <a:spcPts val="600"/>
              </a:spcAft>
            </a:pPr>
            <a:r>
              <a:rPr lang="en-US" sz="1999" dirty="0">
                <a:solidFill>
                  <a:schemeClr val="bg1"/>
                </a:solidFill>
              </a:rPr>
              <a:t>Good</a:t>
            </a:r>
            <a:endParaRPr lang="en-US" sz="2399" dirty="0">
              <a:solidFill>
                <a:schemeClr val="bg1"/>
              </a:solidFill>
            </a:endParaRPr>
          </a:p>
        </p:txBody>
      </p:sp>
      <p:sp>
        <p:nvSpPr>
          <p:cNvPr id="59" name="TextBox 58"/>
          <p:cNvSpPr txBox="1"/>
          <p:nvPr/>
        </p:nvSpPr>
        <p:spPr>
          <a:xfrm>
            <a:off x="6707161" y="4787441"/>
            <a:ext cx="1738271" cy="461545"/>
          </a:xfrm>
          <a:prstGeom prst="rect">
            <a:avLst/>
          </a:prstGeom>
          <a:solidFill>
            <a:srgbClr val="00B050"/>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Good</a:t>
            </a:r>
          </a:p>
        </p:txBody>
      </p:sp>
      <p:sp>
        <p:nvSpPr>
          <p:cNvPr id="61" name="TextBox 60"/>
          <p:cNvSpPr txBox="1"/>
          <p:nvPr/>
        </p:nvSpPr>
        <p:spPr>
          <a:xfrm>
            <a:off x="2815155" y="4787441"/>
            <a:ext cx="1738271" cy="461545"/>
          </a:xfrm>
          <a:prstGeom prst="rect">
            <a:avLst/>
          </a:prstGeom>
          <a:solidFill>
            <a:srgbClr val="92D050">
              <a:alpha val="50000"/>
            </a:srgbClr>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solidFill>
                  <a:schemeClr val="tx1">
                    <a:lumMod val="65000"/>
                    <a:lumOff val="35000"/>
                  </a:schemeClr>
                </a:solidFill>
              </a:rPr>
              <a:t>Fair</a:t>
            </a:r>
          </a:p>
        </p:txBody>
      </p:sp>
      <p:pic>
        <p:nvPicPr>
          <p:cNvPr id="62" name="Picture 6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98924" y="3406882"/>
            <a:ext cx="1358759" cy="470672"/>
          </a:xfrm>
          <a:prstGeom prst="rect">
            <a:avLst/>
          </a:prstGeom>
        </p:spPr>
      </p:pic>
      <p:grpSp>
        <p:nvGrpSpPr>
          <p:cNvPr id="63" name="Group 62"/>
          <p:cNvGrpSpPr/>
          <p:nvPr/>
        </p:nvGrpSpPr>
        <p:grpSpPr>
          <a:xfrm>
            <a:off x="2901096" y="3402663"/>
            <a:ext cx="1478392" cy="525605"/>
            <a:chOff x="7729705" y="3606092"/>
            <a:chExt cx="1478777" cy="525742"/>
          </a:xfrm>
        </p:grpSpPr>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9705" y="3606092"/>
              <a:ext cx="1359113" cy="470795"/>
            </a:xfrm>
            <a:prstGeom prst="rect">
              <a:avLst/>
            </a:prstGeom>
          </p:spPr>
        </p:pic>
        <p:sp>
          <p:nvSpPr>
            <p:cNvPr id="65" name="TextBox 64"/>
            <p:cNvSpPr txBox="1"/>
            <p:nvPr/>
          </p:nvSpPr>
          <p:spPr>
            <a:xfrm rot="20212867">
              <a:off x="8736878" y="3854835"/>
              <a:ext cx="471604" cy="276999"/>
            </a:xfrm>
            <a:prstGeom prst="rect">
              <a:avLst/>
            </a:prstGeom>
            <a:noFill/>
          </p:spPr>
          <p:txBody>
            <a:bodyPr wrap="none" rtlCol="0">
              <a:spAutoFit/>
            </a:bodyPr>
            <a:lstStyle/>
            <a:p>
              <a:r>
                <a:rPr lang="en-US" sz="1200" dirty="0">
                  <a:latin typeface="Segoe UI" panose="020B0502040204020203" pitchFamily="34" charset="0"/>
                  <a:cs typeface="Segoe UI" panose="020B0502040204020203" pitchFamily="34" charset="0"/>
                </a:rPr>
                <a:t>only</a:t>
              </a:r>
              <a:endParaRPr lang="en-GB" sz="1200" dirty="0">
                <a:latin typeface="Segoe UI" panose="020B0502040204020203" pitchFamily="34" charset="0"/>
                <a:cs typeface="Segoe UI" panose="020B0502040204020203" pitchFamily="34" charset="0"/>
              </a:endParaRPr>
            </a:p>
          </p:txBody>
        </p:sp>
      </p:grpSp>
      <p:grpSp>
        <p:nvGrpSpPr>
          <p:cNvPr id="66" name="Group 65"/>
          <p:cNvGrpSpPr/>
          <p:nvPr/>
        </p:nvGrpSpPr>
        <p:grpSpPr>
          <a:xfrm>
            <a:off x="2815155" y="1196971"/>
            <a:ext cx="1738271" cy="2109925"/>
            <a:chOff x="4408016" y="1692190"/>
            <a:chExt cx="1095374" cy="1812362"/>
          </a:xfrm>
        </p:grpSpPr>
        <p:sp>
          <p:nvSpPr>
            <p:cNvPr id="67" name="Freeform 66"/>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Office 365 Themes</a:t>
              </a:r>
            </a:p>
          </p:txBody>
        </p:sp>
        <p:sp>
          <p:nvSpPr>
            <p:cNvPr id="68" name="Freeform 67"/>
            <p:cNvSpPr/>
            <p:nvPr/>
          </p:nvSpPr>
          <p:spPr>
            <a:xfrm>
              <a:off x="4408016" y="2018498"/>
              <a:ext cx="1095374" cy="1486054"/>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centrally control branding cross all services in the Office 365</a:t>
              </a:r>
            </a:p>
            <a:p>
              <a:pPr marL="112679" lvl="1" indent="-112679" defTabSz="399853">
                <a:lnSpc>
                  <a:spcPct val="90000"/>
                </a:lnSpc>
                <a:spcBef>
                  <a:spcPct val="0"/>
                </a:spcBef>
                <a:spcAft>
                  <a:spcPct val="15000"/>
                </a:spcAft>
                <a:buChar char="••"/>
              </a:pPr>
              <a:r>
                <a:rPr lang="en-US" sz="1176" dirty="0"/>
                <a:t>Mainly color scheme settings</a:t>
              </a:r>
            </a:p>
            <a:p>
              <a:pPr marL="112679" lvl="1" indent="-112679" defTabSz="399853">
                <a:lnSpc>
                  <a:spcPct val="90000"/>
                </a:lnSpc>
                <a:spcBef>
                  <a:spcPct val="0"/>
                </a:spcBef>
                <a:spcAft>
                  <a:spcPct val="15000"/>
                </a:spcAft>
                <a:buChar char="••"/>
              </a:pPr>
              <a:r>
                <a:rPr lang="en-US" sz="1176" dirty="0"/>
                <a:t>Only in Office 365, not in on-premises</a:t>
              </a:r>
            </a:p>
          </p:txBody>
        </p:sp>
      </p:grpSp>
      <p:sp>
        <p:nvSpPr>
          <p:cNvPr id="69" name="TextBox 68"/>
          <p:cNvSpPr txBox="1"/>
          <p:nvPr/>
        </p:nvSpPr>
        <p:spPr>
          <a:xfrm>
            <a:off x="4831999" y="3499086"/>
            <a:ext cx="1482457" cy="276999"/>
          </a:xfrm>
          <a:prstGeom prst="rect">
            <a:avLst/>
          </a:prstGeom>
          <a:noFill/>
        </p:spPr>
        <p:txBody>
          <a:bodyPr wrap="none" lIns="0" tIns="0" rIns="0" bIns="0" rtlCol="0">
            <a:spAutoFit/>
          </a:bodyPr>
          <a:lstStyle/>
          <a:p>
            <a:r>
              <a:rPr lang="en-US" b="1" spc="-70" dirty="0">
                <a:solidFill>
                  <a:schemeClr val="tx2"/>
                </a:solidFill>
              </a:rPr>
              <a:t>Not supported</a:t>
            </a:r>
            <a:endParaRPr lang="fi-FI" b="1" spc="-70" dirty="0">
              <a:solidFill>
                <a:schemeClr val="tx2"/>
              </a:solidFill>
            </a:endParaRPr>
          </a:p>
        </p:txBody>
      </p:sp>
      <p:sp>
        <p:nvSpPr>
          <p:cNvPr id="70" name="TextBox 69"/>
          <p:cNvSpPr txBox="1"/>
          <p:nvPr/>
        </p:nvSpPr>
        <p:spPr>
          <a:xfrm>
            <a:off x="811142" y="4054881"/>
            <a:ext cx="1672878" cy="574901"/>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Support with new experience</a:t>
            </a:r>
          </a:p>
        </p:txBody>
      </p:sp>
      <p:grpSp>
        <p:nvGrpSpPr>
          <p:cNvPr id="74" name="Group 73"/>
          <p:cNvGrpSpPr/>
          <p:nvPr/>
        </p:nvGrpSpPr>
        <p:grpSpPr>
          <a:xfrm>
            <a:off x="2841279" y="4112222"/>
            <a:ext cx="1478392" cy="525605"/>
            <a:chOff x="7729705" y="3606092"/>
            <a:chExt cx="1478777" cy="525742"/>
          </a:xfrm>
        </p:grpSpPr>
        <p:pic>
          <p:nvPicPr>
            <p:cNvPr id="75" name="Picture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9705" y="3606092"/>
              <a:ext cx="1359113" cy="470795"/>
            </a:xfrm>
            <a:prstGeom prst="rect">
              <a:avLst/>
            </a:prstGeom>
          </p:spPr>
        </p:pic>
        <p:sp>
          <p:nvSpPr>
            <p:cNvPr id="76" name="TextBox 75"/>
            <p:cNvSpPr txBox="1"/>
            <p:nvPr/>
          </p:nvSpPr>
          <p:spPr>
            <a:xfrm rot="20212867">
              <a:off x="8736878" y="3854835"/>
              <a:ext cx="471604" cy="276999"/>
            </a:xfrm>
            <a:prstGeom prst="rect">
              <a:avLst/>
            </a:prstGeom>
            <a:noFill/>
          </p:spPr>
          <p:txBody>
            <a:bodyPr wrap="none" rtlCol="0">
              <a:spAutoFit/>
            </a:bodyPr>
            <a:lstStyle/>
            <a:p>
              <a:r>
                <a:rPr lang="en-US" sz="1200" dirty="0">
                  <a:latin typeface="Segoe UI" panose="020B0502040204020203" pitchFamily="34" charset="0"/>
                  <a:cs typeface="Segoe UI" panose="020B0502040204020203" pitchFamily="34" charset="0"/>
                </a:rPr>
                <a:t>only</a:t>
              </a:r>
              <a:endParaRPr lang="en-GB" sz="1200" dirty="0">
                <a:latin typeface="Segoe UI" panose="020B0502040204020203" pitchFamily="34" charset="0"/>
                <a:cs typeface="Segoe UI" panose="020B0502040204020203" pitchFamily="34" charset="0"/>
              </a:endParaRPr>
            </a:p>
          </p:txBody>
        </p:sp>
      </p:grpSp>
      <p:sp>
        <p:nvSpPr>
          <p:cNvPr id="77" name="TextBox 76"/>
          <p:cNvSpPr txBox="1"/>
          <p:nvPr/>
        </p:nvSpPr>
        <p:spPr>
          <a:xfrm>
            <a:off x="4831999" y="4213418"/>
            <a:ext cx="1482457" cy="276999"/>
          </a:xfrm>
          <a:prstGeom prst="rect">
            <a:avLst/>
          </a:prstGeom>
          <a:noFill/>
        </p:spPr>
        <p:txBody>
          <a:bodyPr wrap="none" lIns="0" tIns="0" rIns="0" bIns="0" rtlCol="0">
            <a:spAutoFit/>
          </a:bodyPr>
          <a:lstStyle/>
          <a:p>
            <a:r>
              <a:rPr lang="en-US" b="1" spc="-70" dirty="0">
                <a:solidFill>
                  <a:schemeClr val="tx2"/>
                </a:solidFill>
              </a:rPr>
              <a:t>Not supported</a:t>
            </a:r>
            <a:endParaRPr lang="fi-FI" b="1" spc="-70" dirty="0">
              <a:solidFill>
                <a:schemeClr val="tx2"/>
              </a:solidFill>
            </a:endParaRPr>
          </a:p>
        </p:txBody>
      </p:sp>
      <p:sp>
        <p:nvSpPr>
          <p:cNvPr id="78" name="TextBox 77"/>
          <p:cNvSpPr txBox="1"/>
          <p:nvPr/>
        </p:nvSpPr>
        <p:spPr>
          <a:xfrm>
            <a:off x="6835065" y="4203833"/>
            <a:ext cx="1482457" cy="276999"/>
          </a:xfrm>
          <a:prstGeom prst="rect">
            <a:avLst/>
          </a:prstGeom>
          <a:noFill/>
        </p:spPr>
        <p:txBody>
          <a:bodyPr wrap="none" lIns="0" tIns="0" rIns="0" bIns="0" rtlCol="0">
            <a:spAutoFit/>
          </a:bodyPr>
          <a:lstStyle/>
          <a:p>
            <a:r>
              <a:rPr lang="en-US" b="1" spc="-70" dirty="0">
                <a:solidFill>
                  <a:schemeClr val="tx2"/>
                </a:solidFill>
              </a:rPr>
              <a:t>Not supported</a:t>
            </a:r>
            <a:endParaRPr lang="fi-FI" b="1" spc="-70" dirty="0">
              <a:solidFill>
                <a:schemeClr val="tx2"/>
              </a:solidFill>
            </a:endParaRPr>
          </a:p>
        </p:txBody>
      </p:sp>
      <p:sp>
        <p:nvSpPr>
          <p:cNvPr id="79" name="TextBox 78"/>
          <p:cNvSpPr txBox="1"/>
          <p:nvPr/>
        </p:nvSpPr>
        <p:spPr>
          <a:xfrm>
            <a:off x="8737074" y="4207690"/>
            <a:ext cx="1482457" cy="276999"/>
          </a:xfrm>
          <a:prstGeom prst="rect">
            <a:avLst/>
          </a:prstGeom>
          <a:noFill/>
        </p:spPr>
        <p:txBody>
          <a:bodyPr wrap="none" lIns="0" tIns="0" rIns="0" bIns="0" rtlCol="0">
            <a:spAutoFit/>
          </a:bodyPr>
          <a:lstStyle/>
          <a:p>
            <a:r>
              <a:rPr lang="en-US" b="1" spc="-70" dirty="0">
                <a:solidFill>
                  <a:schemeClr val="tx2"/>
                </a:solidFill>
              </a:rPr>
              <a:t>Not supported</a:t>
            </a:r>
            <a:endParaRPr lang="fi-FI" b="1" spc="-70" dirty="0">
              <a:solidFill>
                <a:schemeClr val="tx2"/>
              </a:solidFill>
            </a:endParaRPr>
          </a:p>
        </p:txBody>
      </p:sp>
      <p:cxnSp>
        <p:nvCxnSpPr>
          <p:cNvPr id="81" name="Straight Connector 80"/>
          <p:cNvCxnSpPr/>
          <p:nvPr/>
        </p:nvCxnSpPr>
        <p:spPr>
          <a:xfrm flipV="1">
            <a:off x="5066089" y="4891348"/>
            <a:ext cx="1179068" cy="357638"/>
          </a:xfrm>
          <a:prstGeom prst="line">
            <a:avLst/>
          </a:prstGeom>
          <a:ln w="762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4983693" y="5718016"/>
            <a:ext cx="1179068" cy="357638"/>
          </a:xfrm>
          <a:prstGeom prst="line">
            <a:avLst/>
          </a:prstGeom>
          <a:ln w="762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73686" y="6545238"/>
            <a:ext cx="5956887" cy="276999"/>
          </a:xfrm>
          <a:prstGeom prst="rect">
            <a:avLst/>
          </a:prstGeom>
          <a:noFill/>
        </p:spPr>
        <p:txBody>
          <a:bodyPr wrap="none" lIns="0" tIns="0" rIns="0" bIns="0" rtlCol="0">
            <a:spAutoFit/>
          </a:bodyPr>
          <a:lstStyle/>
          <a:p>
            <a:r>
              <a:rPr lang="en-US" i="1" spc="-70" dirty="0">
                <a:gradFill>
                  <a:gsLst>
                    <a:gs pos="2917">
                      <a:schemeClr val="bg2"/>
                    </a:gs>
                    <a:gs pos="95000">
                      <a:schemeClr val="bg2"/>
                    </a:gs>
                  </a:gsLst>
                  <a:lin ang="5400000" scaled="0"/>
                </a:gradFill>
              </a:rPr>
              <a:t>Note. Supported options have been updated during autumn 2015</a:t>
            </a:r>
            <a:endParaRPr lang="fi-FI" i="1"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276742521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1000"/>
                                        <p:tgtEl>
                                          <p:spTgt spid="61"/>
                                        </p:tgtEl>
                                      </p:cBhvr>
                                    </p:animEffect>
                                    <p:anim calcmode="lin" valueType="num">
                                      <p:cBhvr>
                                        <p:cTn id="13" dur="1000" fill="hold"/>
                                        <p:tgtEl>
                                          <p:spTgt spid="61"/>
                                        </p:tgtEl>
                                        <p:attrNameLst>
                                          <p:attrName>ppt_x</p:attrName>
                                        </p:attrNameLst>
                                      </p:cBhvr>
                                      <p:tavLst>
                                        <p:tav tm="0">
                                          <p:val>
                                            <p:strVal val="#ppt_x"/>
                                          </p:val>
                                        </p:tav>
                                        <p:tav tm="100000">
                                          <p:val>
                                            <p:strVal val="#ppt_x"/>
                                          </p:val>
                                        </p:tav>
                                      </p:tavLst>
                                    </p:anim>
                                    <p:anim calcmode="lin" valueType="num">
                                      <p:cBhvr>
                                        <p:cTn id="14" dur="1000" fill="hold"/>
                                        <p:tgtEl>
                                          <p:spTgt spid="6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1000"/>
                                        <p:tgtEl>
                                          <p:spTgt spid="63"/>
                                        </p:tgtEl>
                                      </p:cBhvr>
                                    </p:animEffect>
                                    <p:anim calcmode="lin" valueType="num">
                                      <p:cBhvr>
                                        <p:cTn id="18" dur="1000" fill="hold"/>
                                        <p:tgtEl>
                                          <p:spTgt spid="63"/>
                                        </p:tgtEl>
                                        <p:attrNameLst>
                                          <p:attrName>ppt_x</p:attrName>
                                        </p:attrNameLst>
                                      </p:cBhvr>
                                      <p:tavLst>
                                        <p:tav tm="0">
                                          <p:val>
                                            <p:strVal val="#ppt_x"/>
                                          </p:val>
                                        </p:tav>
                                        <p:tav tm="100000">
                                          <p:val>
                                            <p:strVal val="#ppt_x"/>
                                          </p:val>
                                        </p:tav>
                                      </p:tavLst>
                                    </p:anim>
                                    <p:anim calcmode="lin" valueType="num">
                                      <p:cBhvr>
                                        <p:cTn id="19" dur="1000" fill="hold"/>
                                        <p:tgtEl>
                                          <p:spTgt spid="6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1000"/>
                                        <p:tgtEl>
                                          <p:spTgt spid="66"/>
                                        </p:tgtEl>
                                      </p:cBhvr>
                                    </p:animEffect>
                                    <p:anim calcmode="lin" valueType="num">
                                      <p:cBhvr>
                                        <p:cTn id="23" dur="1000" fill="hold"/>
                                        <p:tgtEl>
                                          <p:spTgt spid="66"/>
                                        </p:tgtEl>
                                        <p:attrNameLst>
                                          <p:attrName>ppt_x</p:attrName>
                                        </p:attrNameLst>
                                      </p:cBhvr>
                                      <p:tavLst>
                                        <p:tav tm="0">
                                          <p:val>
                                            <p:strVal val="#ppt_x"/>
                                          </p:val>
                                        </p:tav>
                                        <p:tav tm="100000">
                                          <p:val>
                                            <p:strVal val="#ppt_x"/>
                                          </p:val>
                                        </p:tav>
                                      </p:tavLst>
                                    </p:anim>
                                    <p:anim calcmode="lin" valueType="num">
                                      <p:cBhvr>
                                        <p:cTn id="24" dur="1000" fill="hold"/>
                                        <p:tgtEl>
                                          <p:spTgt spid="6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1000"/>
                                        <p:tgtEl>
                                          <p:spTgt spid="74"/>
                                        </p:tgtEl>
                                      </p:cBhvr>
                                    </p:animEffect>
                                    <p:anim calcmode="lin" valueType="num">
                                      <p:cBhvr>
                                        <p:cTn id="28" dur="1000" fill="hold"/>
                                        <p:tgtEl>
                                          <p:spTgt spid="74"/>
                                        </p:tgtEl>
                                        <p:attrNameLst>
                                          <p:attrName>ppt_x</p:attrName>
                                        </p:attrNameLst>
                                      </p:cBhvr>
                                      <p:tavLst>
                                        <p:tav tm="0">
                                          <p:val>
                                            <p:strVal val="#ppt_x"/>
                                          </p:val>
                                        </p:tav>
                                        <p:tav tm="100000">
                                          <p:val>
                                            <p:strVal val="#ppt_x"/>
                                          </p:val>
                                        </p:tav>
                                      </p:tavLst>
                                    </p:anim>
                                    <p:anim calcmode="lin" valueType="num">
                                      <p:cBhvr>
                                        <p:cTn id="2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1000"/>
                                        <p:tgtEl>
                                          <p:spTgt spid="44"/>
                                        </p:tgtEl>
                                      </p:cBhvr>
                                    </p:animEffect>
                                    <p:anim calcmode="lin" valueType="num">
                                      <p:cBhvr>
                                        <p:cTn id="35" dur="1000" fill="hold"/>
                                        <p:tgtEl>
                                          <p:spTgt spid="44"/>
                                        </p:tgtEl>
                                        <p:attrNameLst>
                                          <p:attrName>ppt_x</p:attrName>
                                        </p:attrNameLst>
                                      </p:cBhvr>
                                      <p:tavLst>
                                        <p:tav tm="0">
                                          <p:val>
                                            <p:strVal val="#ppt_x"/>
                                          </p:val>
                                        </p:tav>
                                        <p:tav tm="100000">
                                          <p:val>
                                            <p:strVal val="#ppt_x"/>
                                          </p:val>
                                        </p:tav>
                                      </p:tavLst>
                                    </p:anim>
                                    <p:anim calcmode="lin" valueType="num">
                                      <p:cBhvr>
                                        <p:cTn id="36" dur="1000" fill="hold"/>
                                        <p:tgtEl>
                                          <p:spTgt spid="4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1000"/>
                                        <p:tgtEl>
                                          <p:spTgt spid="69"/>
                                        </p:tgtEl>
                                      </p:cBhvr>
                                    </p:animEffect>
                                    <p:anim calcmode="lin" valueType="num">
                                      <p:cBhvr>
                                        <p:cTn id="40" dur="1000" fill="hold"/>
                                        <p:tgtEl>
                                          <p:spTgt spid="69"/>
                                        </p:tgtEl>
                                        <p:attrNameLst>
                                          <p:attrName>ppt_x</p:attrName>
                                        </p:attrNameLst>
                                      </p:cBhvr>
                                      <p:tavLst>
                                        <p:tav tm="0">
                                          <p:val>
                                            <p:strVal val="#ppt_x"/>
                                          </p:val>
                                        </p:tav>
                                        <p:tav tm="100000">
                                          <p:val>
                                            <p:strVal val="#ppt_x"/>
                                          </p:val>
                                        </p:tav>
                                      </p:tavLst>
                                    </p:anim>
                                    <p:anim calcmode="lin" valueType="num">
                                      <p:cBhvr>
                                        <p:cTn id="41" dur="1000" fill="hold"/>
                                        <p:tgtEl>
                                          <p:spTgt spid="6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0"/>
                                        <p:tgtEl>
                                          <p:spTgt spid="77"/>
                                        </p:tgtEl>
                                      </p:cBhvr>
                                    </p:animEffect>
                                    <p:anim calcmode="lin" valueType="num">
                                      <p:cBhvr>
                                        <p:cTn id="45" dur="1000" fill="hold"/>
                                        <p:tgtEl>
                                          <p:spTgt spid="77"/>
                                        </p:tgtEl>
                                        <p:attrNameLst>
                                          <p:attrName>ppt_x</p:attrName>
                                        </p:attrNameLst>
                                      </p:cBhvr>
                                      <p:tavLst>
                                        <p:tav tm="0">
                                          <p:val>
                                            <p:strVal val="#ppt_x"/>
                                          </p:val>
                                        </p:tav>
                                        <p:tav tm="100000">
                                          <p:val>
                                            <p:strVal val="#ppt_x"/>
                                          </p:val>
                                        </p:tav>
                                      </p:tavLst>
                                    </p:anim>
                                    <p:anim calcmode="lin" valueType="num">
                                      <p:cBhvr>
                                        <p:cTn id="46" dur="1000" fill="hold"/>
                                        <p:tgtEl>
                                          <p:spTgt spid="7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1000"/>
                                        <p:tgtEl>
                                          <p:spTgt spid="81"/>
                                        </p:tgtEl>
                                      </p:cBhvr>
                                    </p:animEffect>
                                    <p:anim calcmode="lin" valueType="num">
                                      <p:cBhvr>
                                        <p:cTn id="50" dur="1000" fill="hold"/>
                                        <p:tgtEl>
                                          <p:spTgt spid="81"/>
                                        </p:tgtEl>
                                        <p:attrNameLst>
                                          <p:attrName>ppt_x</p:attrName>
                                        </p:attrNameLst>
                                      </p:cBhvr>
                                      <p:tavLst>
                                        <p:tav tm="0">
                                          <p:val>
                                            <p:strVal val="#ppt_x"/>
                                          </p:val>
                                        </p:tav>
                                        <p:tav tm="100000">
                                          <p:val>
                                            <p:strVal val="#ppt_x"/>
                                          </p:val>
                                        </p:tav>
                                      </p:tavLst>
                                    </p:anim>
                                    <p:anim calcmode="lin" valueType="num">
                                      <p:cBhvr>
                                        <p:cTn id="51" dur="1000" fill="hold"/>
                                        <p:tgtEl>
                                          <p:spTgt spid="8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1000"/>
                                        <p:tgtEl>
                                          <p:spTgt spid="84"/>
                                        </p:tgtEl>
                                      </p:cBhvr>
                                    </p:animEffect>
                                    <p:anim calcmode="lin" valueType="num">
                                      <p:cBhvr>
                                        <p:cTn id="55" dur="1000" fill="hold"/>
                                        <p:tgtEl>
                                          <p:spTgt spid="84"/>
                                        </p:tgtEl>
                                        <p:attrNameLst>
                                          <p:attrName>ppt_x</p:attrName>
                                        </p:attrNameLst>
                                      </p:cBhvr>
                                      <p:tavLst>
                                        <p:tav tm="0">
                                          <p:val>
                                            <p:strVal val="#ppt_x"/>
                                          </p:val>
                                        </p:tav>
                                        <p:tav tm="100000">
                                          <p:val>
                                            <p:strVal val="#ppt_x"/>
                                          </p:val>
                                        </p:tav>
                                      </p:tavLst>
                                    </p:anim>
                                    <p:anim calcmode="lin" valueType="num">
                                      <p:cBhvr>
                                        <p:cTn id="5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1000"/>
                                        <p:tgtEl>
                                          <p:spTgt spid="41"/>
                                        </p:tgtEl>
                                      </p:cBhvr>
                                    </p:animEffect>
                                    <p:anim calcmode="lin" valueType="num">
                                      <p:cBhvr>
                                        <p:cTn id="62" dur="1000" fill="hold"/>
                                        <p:tgtEl>
                                          <p:spTgt spid="41"/>
                                        </p:tgtEl>
                                        <p:attrNameLst>
                                          <p:attrName>ppt_x</p:attrName>
                                        </p:attrNameLst>
                                      </p:cBhvr>
                                      <p:tavLst>
                                        <p:tav tm="0">
                                          <p:val>
                                            <p:strVal val="#ppt_x"/>
                                          </p:val>
                                        </p:tav>
                                        <p:tav tm="100000">
                                          <p:val>
                                            <p:strVal val="#ppt_x"/>
                                          </p:val>
                                        </p:tav>
                                      </p:tavLst>
                                    </p:anim>
                                    <p:anim calcmode="lin" valueType="num">
                                      <p:cBhvr>
                                        <p:cTn id="63" dur="1000" fill="hold"/>
                                        <p:tgtEl>
                                          <p:spTgt spid="41"/>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1000"/>
                                        <p:tgtEl>
                                          <p:spTgt spid="78"/>
                                        </p:tgtEl>
                                      </p:cBhvr>
                                    </p:animEffect>
                                    <p:anim calcmode="lin" valueType="num">
                                      <p:cBhvr>
                                        <p:cTn id="67" dur="1000" fill="hold"/>
                                        <p:tgtEl>
                                          <p:spTgt spid="78"/>
                                        </p:tgtEl>
                                        <p:attrNameLst>
                                          <p:attrName>ppt_x</p:attrName>
                                        </p:attrNameLst>
                                      </p:cBhvr>
                                      <p:tavLst>
                                        <p:tav tm="0">
                                          <p:val>
                                            <p:strVal val="#ppt_x"/>
                                          </p:val>
                                        </p:tav>
                                        <p:tav tm="100000">
                                          <p:val>
                                            <p:strVal val="#ppt_x"/>
                                          </p:val>
                                        </p:tav>
                                      </p:tavLst>
                                    </p:anim>
                                    <p:anim calcmode="lin" valueType="num">
                                      <p:cBhvr>
                                        <p:cTn id="68" dur="1000" fill="hold"/>
                                        <p:tgtEl>
                                          <p:spTgt spid="78"/>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1000"/>
                                        <p:tgtEl>
                                          <p:spTgt spid="50"/>
                                        </p:tgtEl>
                                      </p:cBhvr>
                                    </p:animEffect>
                                    <p:anim calcmode="lin" valueType="num">
                                      <p:cBhvr>
                                        <p:cTn id="72" dur="1000" fill="hold"/>
                                        <p:tgtEl>
                                          <p:spTgt spid="50"/>
                                        </p:tgtEl>
                                        <p:attrNameLst>
                                          <p:attrName>ppt_x</p:attrName>
                                        </p:attrNameLst>
                                      </p:cBhvr>
                                      <p:tavLst>
                                        <p:tav tm="0">
                                          <p:val>
                                            <p:strVal val="#ppt_x"/>
                                          </p:val>
                                        </p:tav>
                                        <p:tav tm="100000">
                                          <p:val>
                                            <p:strVal val="#ppt_x"/>
                                          </p:val>
                                        </p:tav>
                                      </p:tavLst>
                                    </p:anim>
                                    <p:anim calcmode="lin" valueType="num">
                                      <p:cBhvr>
                                        <p:cTn id="73" dur="1000" fill="hold"/>
                                        <p:tgtEl>
                                          <p:spTgt spid="50"/>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1000"/>
                                        <p:tgtEl>
                                          <p:spTgt spid="55"/>
                                        </p:tgtEl>
                                      </p:cBhvr>
                                    </p:animEffect>
                                    <p:anim calcmode="lin" valueType="num">
                                      <p:cBhvr>
                                        <p:cTn id="77" dur="1000" fill="hold"/>
                                        <p:tgtEl>
                                          <p:spTgt spid="55"/>
                                        </p:tgtEl>
                                        <p:attrNameLst>
                                          <p:attrName>ppt_x</p:attrName>
                                        </p:attrNameLst>
                                      </p:cBhvr>
                                      <p:tavLst>
                                        <p:tav tm="0">
                                          <p:val>
                                            <p:strVal val="#ppt_x"/>
                                          </p:val>
                                        </p:tav>
                                        <p:tav tm="100000">
                                          <p:val>
                                            <p:strVal val="#ppt_x"/>
                                          </p:val>
                                        </p:tav>
                                      </p:tavLst>
                                    </p:anim>
                                    <p:anim calcmode="lin" valueType="num">
                                      <p:cBhvr>
                                        <p:cTn id="78" dur="1000" fill="hold"/>
                                        <p:tgtEl>
                                          <p:spTgt spid="55"/>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fade">
                                      <p:cBhvr>
                                        <p:cTn id="81" dur="1000"/>
                                        <p:tgtEl>
                                          <p:spTgt spid="56"/>
                                        </p:tgtEl>
                                      </p:cBhvr>
                                    </p:animEffect>
                                    <p:anim calcmode="lin" valueType="num">
                                      <p:cBhvr>
                                        <p:cTn id="82" dur="1000" fill="hold"/>
                                        <p:tgtEl>
                                          <p:spTgt spid="56"/>
                                        </p:tgtEl>
                                        <p:attrNameLst>
                                          <p:attrName>ppt_x</p:attrName>
                                        </p:attrNameLst>
                                      </p:cBhvr>
                                      <p:tavLst>
                                        <p:tav tm="0">
                                          <p:val>
                                            <p:strVal val="#ppt_x"/>
                                          </p:val>
                                        </p:tav>
                                        <p:tav tm="100000">
                                          <p:val>
                                            <p:strVal val="#ppt_x"/>
                                          </p:val>
                                        </p:tav>
                                      </p:tavLst>
                                    </p:anim>
                                    <p:anim calcmode="lin" valueType="num">
                                      <p:cBhvr>
                                        <p:cTn id="83" dur="1000" fill="hold"/>
                                        <p:tgtEl>
                                          <p:spTgt spid="56"/>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1000"/>
                                        <p:tgtEl>
                                          <p:spTgt spid="59"/>
                                        </p:tgtEl>
                                      </p:cBhvr>
                                    </p:animEffect>
                                    <p:anim calcmode="lin" valueType="num">
                                      <p:cBhvr>
                                        <p:cTn id="87" dur="1000" fill="hold"/>
                                        <p:tgtEl>
                                          <p:spTgt spid="59"/>
                                        </p:tgtEl>
                                        <p:attrNameLst>
                                          <p:attrName>ppt_x</p:attrName>
                                        </p:attrNameLst>
                                      </p:cBhvr>
                                      <p:tavLst>
                                        <p:tav tm="0">
                                          <p:val>
                                            <p:strVal val="#ppt_x"/>
                                          </p:val>
                                        </p:tav>
                                        <p:tav tm="100000">
                                          <p:val>
                                            <p:strVal val="#ppt_x"/>
                                          </p:val>
                                        </p:tav>
                                      </p:tavLst>
                                    </p:anim>
                                    <p:anim calcmode="lin" valueType="num">
                                      <p:cBhvr>
                                        <p:cTn id="88"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1000"/>
                                        <p:tgtEl>
                                          <p:spTgt spid="38"/>
                                        </p:tgtEl>
                                      </p:cBhvr>
                                    </p:animEffect>
                                    <p:anim calcmode="lin" valueType="num">
                                      <p:cBhvr>
                                        <p:cTn id="94" dur="1000" fill="hold"/>
                                        <p:tgtEl>
                                          <p:spTgt spid="38"/>
                                        </p:tgtEl>
                                        <p:attrNameLst>
                                          <p:attrName>ppt_x</p:attrName>
                                        </p:attrNameLst>
                                      </p:cBhvr>
                                      <p:tavLst>
                                        <p:tav tm="0">
                                          <p:val>
                                            <p:strVal val="#ppt_x"/>
                                          </p:val>
                                        </p:tav>
                                        <p:tav tm="100000">
                                          <p:val>
                                            <p:strVal val="#ppt_x"/>
                                          </p:val>
                                        </p:tav>
                                      </p:tavLst>
                                    </p:anim>
                                    <p:anim calcmode="lin" valueType="num">
                                      <p:cBhvr>
                                        <p:cTn id="95" dur="1000" fill="hold"/>
                                        <p:tgtEl>
                                          <p:spTgt spid="38"/>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1000"/>
                                        <p:tgtEl>
                                          <p:spTgt spid="51"/>
                                        </p:tgtEl>
                                      </p:cBhvr>
                                    </p:animEffect>
                                    <p:anim calcmode="lin" valueType="num">
                                      <p:cBhvr>
                                        <p:cTn id="99" dur="1000" fill="hold"/>
                                        <p:tgtEl>
                                          <p:spTgt spid="51"/>
                                        </p:tgtEl>
                                        <p:attrNameLst>
                                          <p:attrName>ppt_x</p:attrName>
                                        </p:attrNameLst>
                                      </p:cBhvr>
                                      <p:tavLst>
                                        <p:tav tm="0">
                                          <p:val>
                                            <p:strVal val="#ppt_x"/>
                                          </p:val>
                                        </p:tav>
                                        <p:tav tm="100000">
                                          <p:val>
                                            <p:strVal val="#ppt_x"/>
                                          </p:val>
                                        </p:tav>
                                      </p:tavLst>
                                    </p:anim>
                                    <p:anim calcmode="lin" valueType="num">
                                      <p:cBhvr>
                                        <p:cTn id="100" dur="1000" fill="hold"/>
                                        <p:tgtEl>
                                          <p:spTgt spid="51"/>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fade">
                                      <p:cBhvr>
                                        <p:cTn id="103" dur="1000"/>
                                        <p:tgtEl>
                                          <p:spTgt spid="58"/>
                                        </p:tgtEl>
                                      </p:cBhvr>
                                    </p:animEffect>
                                    <p:anim calcmode="lin" valueType="num">
                                      <p:cBhvr>
                                        <p:cTn id="104" dur="1000" fill="hold"/>
                                        <p:tgtEl>
                                          <p:spTgt spid="58"/>
                                        </p:tgtEl>
                                        <p:attrNameLst>
                                          <p:attrName>ppt_x</p:attrName>
                                        </p:attrNameLst>
                                      </p:cBhvr>
                                      <p:tavLst>
                                        <p:tav tm="0">
                                          <p:val>
                                            <p:strVal val="#ppt_x"/>
                                          </p:val>
                                        </p:tav>
                                        <p:tav tm="100000">
                                          <p:val>
                                            <p:strVal val="#ppt_x"/>
                                          </p:val>
                                        </p:tav>
                                      </p:tavLst>
                                    </p:anim>
                                    <p:anim calcmode="lin" valueType="num">
                                      <p:cBhvr>
                                        <p:cTn id="105" dur="1000" fill="hold"/>
                                        <p:tgtEl>
                                          <p:spTgt spid="58"/>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62"/>
                                        </p:tgtEl>
                                        <p:attrNameLst>
                                          <p:attrName>style.visibility</p:attrName>
                                        </p:attrNameLst>
                                      </p:cBhvr>
                                      <p:to>
                                        <p:strVal val="visible"/>
                                      </p:to>
                                    </p:set>
                                    <p:animEffect transition="in" filter="fade">
                                      <p:cBhvr>
                                        <p:cTn id="108" dur="1000"/>
                                        <p:tgtEl>
                                          <p:spTgt spid="62"/>
                                        </p:tgtEl>
                                      </p:cBhvr>
                                    </p:animEffect>
                                    <p:anim calcmode="lin" valueType="num">
                                      <p:cBhvr>
                                        <p:cTn id="109" dur="1000" fill="hold"/>
                                        <p:tgtEl>
                                          <p:spTgt spid="62"/>
                                        </p:tgtEl>
                                        <p:attrNameLst>
                                          <p:attrName>ppt_x</p:attrName>
                                        </p:attrNameLst>
                                      </p:cBhvr>
                                      <p:tavLst>
                                        <p:tav tm="0">
                                          <p:val>
                                            <p:strVal val="#ppt_x"/>
                                          </p:val>
                                        </p:tav>
                                        <p:tav tm="100000">
                                          <p:val>
                                            <p:strVal val="#ppt_x"/>
                                          </p:val>
                                        </p:tav>
                                      </p:tavLst>
                                    </p:anim>
                                    <p:anim calcmode="lin" valueType="num">
                                      <p:cBhvr>
                                        <p:cTn id="110" dur="1000" fill="hold"/>
                                        <p:tgtEl>
                                          <p:spTgt spid="62"/>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79"/>
                                        </p:tgtEl>
                                        <p:attrNameLst>
                                          <p:attrName>style.visibility</p:attrName>
                                        </p:attrNameLst>
                                      </p:cBhvr>
                                      <p:to>
                                        <p:strVal val="visible"/>
                                      </p:to>
                                    </p:set>
                                    <p:animEffect transition="in" filter="fade">
                                      <p:cBhvr>
                                        <p:cTn id="113" dur="1000"/>
                                        <p:tgtEl>
                                          <p:spTgt spid="79"/>
                                        </p:tgtEl>
                                      </p:cBhvr>
                                    </p:animEffect>
                                    <p:anim calcmode="lin" valueType="num">
                                      <p:cBhvr>
                                        <p:cTn id="114" dur="1000" fill="hold"/>
                                        <p:tgtEl>
                                          <p:spTgt spid="79"/>
                                        </p:tgtEl>
                                        <p:attrNameLst>
                                          <p:attrName>ppt_x</p:attrName>
                                        </p:attrNameLst>
                                      </p:cBhvr>
                                      <p:tavLst>
                                        <p:tav tm="0">
                                          <p:val>
                                            <p:strVal val="#ppt_x"/>
                                          </p:val>
                                        </p:tav>
                                        <p:tav tm="100000">
                                          <p:val>
                                            <p:strVal val="#ppt_x"/>
                                          </p:val>
                                        </p:tav>
                                      </p:tavLst>
                                    </p:anim>
                                    <p:anim calcmode="lin" valueType="num">
                                      <p:cBhvr>
                                        <p:cTn id="115"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1" grpId="0" animBg="1"/>
      <p:bldP spid="69" grpId="0"/>
      <p:bldP spid="77" grpId="0"/>
      <p:bldP spid="78" grpId="0"/>
      <p:bldP spid="7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56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8461189" y="4948339"/>
            <a:ext cx="1527049" cy="1117041"/>
            <a:chOff x="5647357" y="5181081"/>
            <a:chExt cx="1527049" cy="1117041"/>
          </a:xfrm>
        </p:grpSpPr>
        <p:grpSp>
          <p:nvGrpSpPr>
            <p:cNvPr id="48" name="Group 47"/>
            <p:cNvGrpSpPr/>
            <p:nvPr/>
          </p:nvGrpSpPr>
          <p:grpSpPr>
            <a:xfrm>
              <a:off x="5647357" y="5181081"/>
              <a:ext cx="1527049" cy="825548"/>
              <a:chOff x="5647357" y="5181081"/>
              <a:chExt cx="1527049" cy="825548"/>
            </a:xfrm>
          </p:grpSpPr>
          <p:sp>
            <p:nvSpPr>
              <p:cNvPr id="50" name="Rectangle 49"/>
              <p:cNvSpPr/>
              <p:nvPr/>
            </p:nvSpPr>
            <p:spPr bwMode="auto">
              <a:xfrm>
                <a:off x="5647357" y="5181081"/>
                <a:ext cx="1285753" cy="825548"/>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err="1">
                    <a:solidFill>
                      <a:schemeClr val="tx1">
                        <a:lumMod val="65000"/>
                        <a:lumOff val="35000"/>
                      </a:schemeClr>
                    </a:solidFill>
                    <a:ea typeface="Segoe UI" pitchFamily="34" charset="0"/>
                    <a:cs typeface="Segoe UI" pitchFamily="34" charset="0"/>
                  </a:rPr>
                  <a:t>WebJob</a:t>
                </a:r>
                <a:endParaRPr lang="en-US" sz="1600" dirty="0">
                  <a:solidFill>
                    <a:schemeClr val="tx1">
                      <a:lumMod val="65000"/>
                      <a:lumOff val="35000"/>
                    </a:schemeClr>
                  </a:solidFill>
                  <a:ea typeface="Segoe UI" pitchFamily="34" charset="0"/>
                  <a:cs typeface="Segoe UI" pitchFamily="34" charset="0"/>
                </a:endParaRPr>
              </a:p>
            </p:txBody>
          </p:sp>
          <p:pic>
            <p:nvPicPr>
              <p:cNvPr id="51" name="Picture 50"/>
              <p:cNvPicPr>
                <a:picLocks noChangeAspect="1"/>
              </p:cNvPicPr>
              <p:nvPr/>
            </p:nvPicPr>
            <p:blipFill>
              <a:blip r:embed="rId2"/>
              <a:stretch>
                <a:fillRect/>
              </a:stretch>
            </p:blipFill>
            <p:spPr>
              <a:xfrm>
                <a:off x="6753910" y="5189567"/>
                <a:ext cx="420496" cy="432326"/>
              </a:xfrm>
              <a:prstGeom prst="rect">
                <a:avLst/>
              </a:prstGeom>
            </p:spPr>
          </p:pic>
        </p:grpSp>
        <p:pic>
          <p:nvPicPr>
            <p:cNvPr id="49" name="Picture 48"/>
            <p:cNvPicPr>
              <a:picLocks noChangeAspect="1"/>
            </p:cNvPicPr>
            <p:nvPr/>
          </p:nvPicPr>
          <p:blipFill>
            <a:blip r:embed="rId3"/>
            <a:stretch>
              <a:fillRect/>
            </a:stretch>
          </p:blipFill>
          <p:spPr>
            <a:xfrm>
              <a:off x="6173273" y="5504682"/>
              <a:ext cx="730013" cy="793440"/>
            </a:xfrm>
            <a:prstGeom prst="rect">
              <a:avLst/>
            </a:prstGeom>
          </p:spPr>
        </p:pic>
      </p:grpSp>
      <p:sp>
        <p:nvSpPr>
          <p:cNvPr id="13" name="TextBox 12"/>
          <p:cNvSpPr txBox="1"/>
          <p:nvPr/>
        </p:nvSpPr>
        <p:spPr>
          <a:xfrm rot="20316549">
            <a:off x="4546184" y="2463758"/>
            <a:ext cx="1183209" cy="215444"/>
          </a:xfrm>
          <a:prstGeom prst="rect">
            <a:avLst/>
          </a:prstGeom>
          <a:noFill/>
        </p:spPr>
        <p:txBody>
          <a:bodyPr wrap="none" lIns="0" tIns="0" rIns="0" bIns="0" rtlCol="0">
            <a:spAutoFit/>
          </a:bodyPr>
          <a:lstStyle/>
          <a:p>
            <a:r>
              <a:rPr lang="en-US" sz="1400" spc="-70" dirty="0">
                <a:gradFill>
                  <a:gsLst>
                    <a:gs pos="2917">
                      <a:schemeClr val="bg2"/>
                    </a:gs>
                    <a:gs pos="95000">
                      <a:schemeClr val="bg2"/>
                    </a:gs>
                  </a:gsLst>
                  <a:lin ang="5400000" scaled="0"/>
                </a:gradFill>
              </a:rPr>
              <a:t>&lt;&lt;instantiate&gt;&gt;</a:t>
            </a:r>
          </a:p>
        </p:txBody>
      </p:sp>
      <p:grpSp>
        <p:nvGrpSpPr>
          <p:cNvPr id="36" name="Group 35"/>
          <p:cNvGrpSpPr/>
          <p:nvPr/>
        </p:nvGrpSpPr>
        <p:grpSpPr>
          <a:xfrm>
            <a:off x="6652885" y="1510184"/>
            <a:ext cx="2093348" cy="1500723"/>
            <a:chOff x="5552962" y="2500157"/>
            <a:chExt cx="2093348" cy="1500723"/>
          </a:xfrm>
        </p:grpSpPr>
        <p:sp>
          <p:nvSpPr>
            <p:cNvPr id="24" name="Arc 23"/>
            <p:cNvSpPr/>
            <p:nvPr/>
          </p:nvSpPr>
          <p:spPr>
            <a:xfrm rot="8695172">
              <a:off x="5552962" y="3264463"/>
              <a:ext cx="754529" cy="736417"/>
            </a:xfrm>
            <a:prstGeom prst="arc">
              <a:avLst>
                <a:gd name="adj1" fmla="val 2097834"/>
                <a:gd name="adj2" fmla="val 366333"/>
              </a:avLst>
            </a:prstGeom>
            <a:ln w="539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grpSp>
          <p:nvGrpSpPr>
            <p:cNvPr id="17" name="Group 16"/>
            <p:cNvGrpSpPr/>
            <p:nvPr/>
          </p:nvGrpSpPr>
          <p:grpSpPr>
            <a:xfrm>
              <a:off x="5651115" y="2500157"/>
              <a:ext cx="1995195" cy="1307309"/>
              <a:chOff x="4395610" y="3071229"/>
              <a:chExt cx="1995195" cy="1307309"/>
            </a:xfrm>
          </p:grpSpPr>
          <p:sp>
            <p:nvSpPr>
              <p:cNvPr id="18" name="Rectangle 17"/>
              <p:cNvSpPr/>
              <p:nvPr/>
            </p:nvSpPr>
            <p:spPr bwMode="auto">
              <a:xfrm>
                <a:off x="4395610" y="3071229"/>
                <a:ext cx="1784947" cy="1118626"/>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add-ins</a:t>
                </a:r>
              </a:p>
            </p:txBody>
          </p:sp>
          <p:pic>
            <p:nvPicPr>
              <p:cNvPr id="19" name="Picture 18"/>
              <p:cNvPicPr>
                <a:picLocks noChangeAspect="1"/>
              </p:cNvPicPr>
              <p:nvPr/>
            </p:nvPicPr>
            <p:blipFill>
              <a:blip r:embed="rId4"/>
              <a:stretch>
                <a:fillRect/>
              </a:stretch>
            </p:blipFill>
            <p:spPr>
              <a:xfrm>
                <a:off x="5246592" y="3476941"/>
                <a:ext cx="529349" cy="417312"/>
              </a:xfrm>
              <a:prstGeom prst="rect">
                <a:avLst/>
              </a:prstGeom>
            </p:spPr>
          </p:pic>
          <p:pic>
            <p:nvPicPr>
              <p:cNvPr id="20" name="Picture 19"/>
              <p:cNvPicPr>
                <a:picLocks noChangeAspect="1"/>
              </p:cNvPicPr>
              <p:nvPr/>
            </p:nvPicPr>
            <p:blipFill>
              <a:blip r:embed="rId4"/>
              <a:stretch>
                <a:fillRect/>
              </a:stretch>
            </p:blipFill>
            <p:spPr>
              <a:xfrm>
                <a:off x="5581574" y="3585493"/>
                <a:ext cx="556200" cy="438480"/>
              </a:xfrm>
              <a:prstGeom prst="rect">
                <a:avLst/>
              </a:prstGeom>
            </p:spPr>
          </p:pic>
          <p:pic>
            <p:nvPicPr>
              <p:cNvPr id="21" name="Picture 20"/>
              <p:cNvPicPr>
                <a:picLocks noChangeAspect="1"/>
              </p:cNvPicPr>
              <p:nvPr/>
            </p:nvPicPr>
            <p:blipFill>
              <a:blip r:embed="rId2"/>
              <a:stretch>
                <a:fillRect/>
              </a:stretch>
            </p:blipFill>
            <p:spPr>
              <a:xfrm>
                <a:off x="5970309" y="3700199"/>
                <a:ext cx="420496" cy="432326"/>
              </a:xfrm>
              <a:prstGeom prst="rect">
                <a:avLst/>
              </a:prstGeom>
            </p:spPr>
          </p:pic>
          <p:pic>
            <p:nvPicPr>
              <p:cNvPr id="22" name="Picture 21"/>
              <p:cNvPicPr>
                <a:picLocks noChangeAspect="1"/>
              </p:cNvPicPr>
              <p:nvPr/>
            </p:nvPicPr>
            <p:blipFill>
              <a:blip r:embed="rId5"/>
              <a:stretch>
                <a:fillRect/>
              </a:stretch>
            </p:blipFill>
            <p:spPr>
              <a:xfrm>
                <a:off x="4893565" y="3772769"/>
                <a:ext cx="688009" cy="605769"/>
              </a:xfrm>
              <a:prstGeom prst="rect">
                <a:avLst/>
              </a:prstGeom>
            </p:spPr>
          </p:pic>
        </p:grpSp>
      </p:grpSp>
      <p:cxnSp>
        <p:nvCxnSpPr>
          <p:cNvPr id="25" name="Straight Arrow Connector 24"/>
          <p:cNvCxnSpPr/>
          <p:nvPr/>
        </p:nvCxnSpPr>
        <p:spPr>
          <a:xfrm flipH="1">
            <a:off x="6053436" y="5373936"/>
            <a:ext cx="2332420" cy="15216"/>
          </a:xfrm>
          <a:prstGeom prst="straightConnector1">
            <a:avLst/>
          </a:prstGeom>
          <a:ln w="28575">
            <a:solidFill>
              <a:schemeClr val="accent1"/>
            </a:solidFill>
            <a:prstDash val="sysDash"/>
            <a:headEnd type="none"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a:off x="6466567" y="5179637"/>
            <a:ext cx="1564852" cy="184666"/>
          </a:xfrm>
          <a:prstGeom prst="rect">
            <a:avLst/>
          </a:prstGeom>
          <a:noFill/>
        </p:spPr>
        <p:txBody>
          <a:bodyPr wrap="none" lIns="0" tIns="0" rIns="0" bIns="0" rtlCol="0">
            <a:spAutoFit/>
          </a:bodyPr>
          <a:lstStyle/>
          <a:p>
            <a:r>
              <a:rPr lang="en-US" sz="1200" spc="-70" dirty="0">
                <a:gradFill>
                  <a:gsLst>
                    <a:gs pos="2917">
                      <a:schemeClr val="bg2"/>
                    </a:gs>
                    <a:gs pos="95000">
                      <a:schemeClr val="bg2"/>
                    </a:gs>
                  </a:gsLst>
                  <a:lin ang="5400000" scaled="0"/>
                </a:gradFill>
              </a:rPr>
              <a:t>&lt;&lt;Apply modifications&gt;&gt;</a:t>
            </a:r>
          </a:p>
        </p:txBody>
      </p:sp>
      <p:grpSp>
        <p:nvGrpSpPr>
          <p:cNvPr id="41" name="Group 40"/>
          <p:cNvGrpSpPr/>
          <p:nvPr/>
        </p:nvGrpSpPr>
        <p:grpSpPr>
          <a:xfrm>
            <a:off x="1297887" y="1549832"/>
            <a:ext cx="3640606" cy="2219845"/>
            <a:chOff x="942102" y="1153312"/>
            <a:chExt cx="3640606" cy="2219845"/>
          </a:xfrm>
        </p:grpSpPr>
        <p:grpSp>
          <p:nvGrpSpPr>
            <p:cNvPr id="15" name="Group 14"/>
            <p:cNvGrpSpPr>
              <a:grpSpLocks noChangeAspect="1"/>
            </p:cNvGrpSpPr>
            <p:nvPr/>
          </p:nvGrpSpPr>
          <p:grpSpPr>
            <a:xfrm>
              <a:off x="942102" y="1487871"/>
              <a:ext cx="3244601" cy="1885286"/>
              <a:chOff x="2145551" y="3618082"/>
              <a:chExt cx="4168413" cy="2422070"/>
            </a:xfrm>
          </p:grpSpPr>
          <p:sp>
            <p:nvSpPr>
              <p:cNvPr id="7" name="Rectangle 6"/>
              <p:cNvSpPr/>
              <p:nvPr/>
            </p:nvSpPr>
            <p:spPr bwMode="auto">
              <a:xfrm>
                <a:off x="2145551" y="3618082"/>
                <a:ext cx="4168413" cy="1799135"/>
              </a:xfrm>
              <a:prstGeom prst="rect">
                <a:avLst/>
              </a:prstGeom>
              <a:solidFill>
                <a:schemeClr val="bg1">
                  <a:lumMod val="95000"/>
                  <a:alpha val="8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a:solidFill>
                      <a:schemeClr val="tx1">
                        <a:lumMod val="75000"/>
                        <a:lumOff val="25000"/>
                      </a:schemeClr>
                    </a:solidFill>
                    <a:latin typeface="Segoe UI Light" panose="020B0502040204020203" pitchFamily="34" charset="0"/>
                    <a:cs typeface="Segoe UI Light" panose="020B0502040204020203" pitchFamily="34" charset="0"/>
                  </a:rPr>
                  <a:t>SharePoint</a:t>
                </a:r>
              </a:p>
            </p:txBody>
          </p:sp>
          <p:sp>
            <p:nvSpPr>
              <p:cNvPr id="5" name="Rectangle 4"/>
              <p:cNvSpPr/>
              <p:nvPr/>
            </p:nvSpPr>
            <p:spPr bwMode="auto">
              <a:xfrm>
                <a:off x="3165957" y="4449234"/>
                <a:ext cx="2809797" cy="1000339"/>
              </a:xfrm>
              <a:prstGeom prst="rect">
                <a:avLst/>
              </a:prstGeom>
              <a:solidFill>
                <a:schemeClr val="bg1"/>
              </a:solidFill>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6"/>
              <a:stretch>
                <a:fillRect/>
              </a:stretch>
            </p:blipFill>
            <p:spPr>
              <a:xfrm>
                <a:off x="2409438" y="4157130"/>
                <a:ext cx="3640637" cy="1883022"/>
              </a:xfrm>
              <a:prstGeom prst="rect">
                <a:avLst/>
              </a:prstGeom>
            </p:spPr>
          </p:pic>
          <p:sp>
            <p:nvSpPr>
              <p:cNvPr id="6" name="Rectangle 5"/>
              <p:cNvSpPr/>
              <p:nvPr/>
            </p:nvSpPr>
            <p:spPr bwMode="auto">
              <a:xfrm>
                <a:off x="3722154" y="5306423"/>
                <a:ext cx="1010976" cy="660638"/>
              </a:xfrm>
              <a:prstGeom prst="rect">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Add-in part</a:t>
                </a:r>
              </a:p>
            </p:txBody>
          </p:sp>
        </p:grpSp>
        <p:pic>
          <p:nvPicPr>
            <p:cNvPr id="33" name="Picture 32"/>
            <p:cNvPicPr>
              <a:picLocks noChangeAspect="1"/>
            </p:cNvPicPr>
            <p:nvPr/>
          </p:nvPicPr>
          <p:blipFill>
            <a:blip r:embed="rId7"/>
            <a:stretch>
              <a:fillRect/>
            </a:stretch>
          </p:blipFill>
          <p:spPr>
            <a:xfrm>
              <a:off x="3562524" y="1153312"/>
              <a:ext cx="1020184" cy="669117"/>
            </a:xfrm>
            <a:prstGeom prst="rect">
              <a:avLst/>
            </a:prstGeom>
          </p:spPr>
        </p:pic>
      </p:grpSp>
      <p:grpSp>
        <p:nvGrpSpPr>
          <p:cNvPr id="52" name="Group 51"/>
          <p:cNvGrpSpPr/>
          <p:nvPr/>
        </p:nvGrpSpPr>
        <p:grpSpPr>
          <a:xfrm>
            <a:off x="9567742" y="3123284"/>
            <a:ext cx="1746418" cy="1114521"/>
            <a:chOff x="7465491" y="5209929"/>
            <a:chExt cx="1746418" cy="1114521"/>
          </a:xfrm>
        </p:grpSpPr>
        <p:grpSp>
          <p:nvGrpSpPr>
            <p:cNvPr id="53" name="Group 52"/>
            <p:cNvGrpSpPr/>
            <p:nvPr/>
          </p:nvGrpSpPr>
          <p:grpSpPr>
            <a:xfrm>
              <a:off x="7465491" y="5209929"/>
              <a:ext cx="1746418" cy="825548"/>
              <a:chOff x="5427988" y="5181081"/>
              <a:chExt cx="1746418" cy="825548"/>
            </a:xfrm>
          </p:grpSpPr>
          <p:sp>
            <p:nvSpPr>
              <p:cNvPr id="55" name="Rectangle 54"/>
              <p:cNvSpPr/>
              <p:nvPr/>
            </p:nvSpPr>
            <p:spPr bwMode="auto">
              <a:xfrm>
                <a:off x="5427988" y="5181081"/>
                <a:ext cx="1505122" cy="825548"/>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Storage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Queue</a:t>
                </a:r>
              </a:p>
            </p:txBody>
          </p:sp>
          <p:pic>
            <p:nvPicPr>
              <p:cNvPr id="56" name="Picture 55"/>
              <p:cNvPicPr>
                <a:picLocks noChangeAspect="1"/>
              </p:cNvPicPr>
              <p:nvPr/>
            </p:nvPicPr>
            <p:blipFill>
              <a:blip r:embed="rId2"/>
              <a:stretch>
                <a:fillRect/>
              </a:stretch>
            </p:blipFill>
            <p:spPr>
              <a:xfrm>
                <a:off x="6753910" y="5189567"/>
                <a:ext cx="420496" cy="432326"/>
              </a:xfrm>
              <a:prstGeom prst="rect">
                <a:avLst/>
              </a:prstGeom>
            </p:spPr>
          </p:pic>
        </p:grpSp>
        <p:pic>
          <p:nvPicPr>
            <p:cNvPr id="54" name="Picture 53"/>
            <p:cNvPicPr>
              <a:picLocks noChangeAspect="1"/>
            </p:cNvPicPr>
            <p:nvPr/>
          </p:nvPicPr>
          <p:blipFill>
            <a:blip r:embed="rId8"/>
            <a:stretch>
              <a:fillRect/>
            </a:stretch>
          </p:blipFill>
          <p:spPr>
            <a:xfrm>
              <a:off x="8060707" y="5531010"/>
              <a:ext cx="911161" cy="793440"/>
            </a:xfrm>
            <a:prstGeom prst="rect">
              <a:avLst/>
            </a:prstGeom>
          </p:spPr>
        </p:pic>
      </p:grpSp>
      <p:cxnSp>
        <p:nvCxnSpPr>
          <p:cNvPr id="58" name="Straight Arrow Connector 57"/>
          <p:cNvCxnSpPr/>
          <p:nvPr/>
        </p:nvCxnSpPr>
        <p:spPr>
          <a:xfrm flipH="1" flipV="1">
            <a:off x="8723177" y="2125988"/>
            <a:ext cx="1597126" cy="880461"/>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cxnSp>
        <p:nvCxnSpPr>
          <p:cNvPr id="60" name="Straight Arrow Connector 59"/>
          <p:cNvCxnSpPr/>
          <p:nvPr/>
        </p:nvCxnSpPr>
        <p:spPr>
          <a:xfrm flipV="1">
            <a:off x="9423678" y="4078783"/>
            <a:ext cx="739280" cy="794003"/>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27" name="Group 26"/>
          <p:cNvGrpSpPr/>
          <p:nvPr/>
        </p:nvGrpSpPr>
        <p:grpSpPr>
          <a:xfrm>
            <a:off x="4254745" y="3160902"/>
            <a:ext cx="514401" cy="514401"/>
            <a:chOff x="492" y="17985"/>
            <a:chExt cx="524853" cy="524853"/>
          </a:xfrm>
        </p:grpSpPr>
        <p:sp>
          <p:nvSpPr>
            <p:cNvPr id="28" name="Oval 2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1</a:t>
              </a:r>
              <a:endParaRPr lang="en-US" sz="2352" dirty="0"/>
            </a:p>
          </p:txBody>
        </p:sp>
      </p:grpSp>
      <p:cxnSp>
        <p:nvCxnSpPr>
          <p:cNvPr id="12" name="Straight Arrow Connector 11"/>
          <p:cNvCxnSpPr/>
          <p:nvPr/>
        </p:nvCxnSpPr>
        <p:spPr>
          <a:xfrm flipH="1">
            <a:off x="3406913" y="2136391"/>
            <a:ext cx="3207415" cy="1209120"/>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67" name="Group 66"/>
          <p:cNvGrpSpPr/>
          <p:nvPr/>
        </p:nvGrpSpPr>
        <p:grpSpPr>
          <a:xfrm>
            <a:off x="8385856" y="1341843"/>
            <a:ext cx="514401" cy="514401"/>
            <a:chOff x="492" y="17985"/>
            <a:chExt cx="524853" cy="524853"/>
          </a:xfrm>
        </p:grpSpPr>
        <p:sp>
          <p:nvSpPr>
            <p:cNvPr id="68" name="Oval 6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2</a:t>
              </a:r>
              <a:endParaRPr lang="en-US" sz="2352" dirty="0"/>
            </a:p>
          </p:txBody>
        </p:sp>
      </p:grpSp>
      <p:grpSp>
        <p:nvGrpSpPr>
          <p:cNvPr id="70" name="Group 69"/>
          <p:cNvGrpSpPr/>
          <p:nvPr/>
        </p:nvGrpSpPr>
        <p:grpSpPr>
          <a:xfrm>
            <a:off x="9135679" y="3626799"/>
            <a:ext cx="514401" cy="514401"/>
            <a:chOff x="492" y="17985"/>
            <a:chExt cx="524853" cy="524853"/>
          </a:xfrm>
        </p:grpSpPr>
        <p:sp>
          <p:nvSpPr>
            <p:cNvPr id="71" name="Oval 7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3</a:t>
              </a:r>
              <a:endParaRPr lang="en-US" sz="2352" dirty="0"/>
            </a:p>
          </p:txBody>
        </p:sp>
      </p:grpSp>
      <p:grpSp>
        <p:nvGrpSpPr>
          <p:cNvPr id="73" name="Group 72"/>
          <p:cNvGrpSpPr/>
          <p:nvPr/>
        </p:nvGrpSpPr>
        <p:grpSpPr>
          <a:xfrm>
            <a:off x="8237523" y="5552418"/>
            <a:ext cx="514401" cy="514401"/>
            <a:chOff x="492" y="17985"/>
            <a:chExt cx="524853" cy="524853"/>
          </a:xfrm>
        </p:grpSpPr>
        <p:sp>
          <p:nvSpPr>
            <p:cNvPr id="74" name="Oval 7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4</a:t>
              </a:r>
              <a:endParaRPr lang="en-US" sz="2352" dirty="0"/>
            </a:p>
          </p:txBody>
        </p:sp>
      </p:grpSp>
      <p:sp>
        <p:nvSpPr>
          <p:cNvPr id="76" name="TextBox 75"/>
          <p:cNvSpPr txBox="1"/>
          <p:nvPr/>
        </p:nvSpPr>
        <p:spPr>
          <a:xfrm rot="1803052">
            <a:off x="8802874" y="2322510"/>
            <a:ext cx="1429879" cy="215444"/>
          </a:xfrm>
          <a:prstGeom prst="rect">
            <a:avLst/>
          </a:prstGeom>
          <a:noFill/>
        </p:spPr>
        <p:txBody>
          <a:bodyPr wrap="none" lIns="0" tIns="0" rIns="0" bIns="0" rtlCol="0">
            <a:spAutoFit/>
          </a:bodyPr>
          <a:lstStyle/>
          <a:p>
            <a:r>
              <a:rPr lang="en-US" sz="1400" spc="-70" dirty="0">
                <a:gradFill>
                  <a:gsLst>
                    <a:gs pos="2917">
                      <a:schemeClr val="bg2"/>
                    </a:gs>
                    <a:gs pos="95000">
                      <a:schemeClr val="bg2"/>
                    </a:gs>
                  </a:gsLst>
                  <a:lin ang="5400000" scaled="0"/>
                </a:gradFill>
              </a:rPr>
              <a:t>&lt;&lt;Add message&gt;&gt;</a:t>
            </a:r>
          </a:p>
        </p:txBody>
      </p:sp>
      <p:sp>
        <p:nvSpPr>
          <p:cNvPr id="77" name="TextBox 76"/>
          <p:cNvSpPr txBox="1"/>
          <p:nvPr/>
        </p:nvSpPr>
        <p:spPr>
          <a:xfrm rot="18756247">
            <a:off x="9058476" y="4284647"/>
            <a:ext cx="1183209" cy="215444"/>
          </a:xfrm>
          <a:prstGeom prst="rect">
            <a:avLst/>
          </a:prstGeom>
          <a:noFill/>
        </p:spPr>
        <p:txBody>
          <a:bodyPr wrap="none" lIns="0" tIns="0" rIns="0" bIns="0" rtlCol="0">
            <a:spAutoFit/>
          </a:bodyPr>
          <a:lstStyle/>
          <a:p>
            <a:r>
              <a:rPr lang="en-US" sz="1400" spc="-70" dirty="0">
                <a:gradFill>
                  <a:gsLst>
                    <a:gs pos="2917">
                      <a:schemeClr val="bg2"/>
                    </a:gs>
                    <a:gs pos="95000">
                      <a:schemeClr val="bg2"/>
                    </a:gs>
                  </a:gsLst>
                  <a:lin ang="5400000" scaled="0"/>
                </a:gradFill>
              </a:rPr>
              <a:t>&lt;&lt;instantiate&gt;&gt;</a:t>
            </a:r>
          </a:p>
        </p:txBody>
      </p:sp>
      <p:grpSp>
        <p:nvGrpSpPr>
          <p:cNvPr id="8" name="Group 7"/>
          <p:cNvGrpSpPr/>
          <p:nvPr/>
        </p:nvGrpSpPr>
        <p:grpSpPr>
          <a:xfrm>
            <a:off x="2918540" y="3977200"/>
            <a:ext cx="3421603" cy="2591287"/>
            <a:chOff x="2918540" y="4018296"/>
            <a:chExt cx="3421603" cy="2591287"/>
          </a:xfrm>
        </p:grpSpPr>
        <p:sp>
          <p:nvSpPr>
            <p:cNvPr id="37" name="Rectangle 36"/>
            <p:cNvSpPr/>
            <p:nvPr/>
          </p:nvSpPr>
          <p:spPr bwMode="auto">
            <a:xfrm>
              <a:off x="2918540" y="4360569"/>
              <a:ext cx="3096004" cy="1400407"/>
            </a:xfrm>
            <a:prstGeom prst="rect">
              <a:avLst/>
            </a:prstGeom>
            <a:solidFill>
              <a:schemeClr val="bg1">
                <a:lumMod val="95000"/>
                <a:alpha val="8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a:solidFill>
                    <a:schemeClr val="tx1">
                      <a:lumMod val="75000"/>
                      <a:lumOff val="25000"/>
                    </a:schemeClr>
                  </a:solidFill>
                  <a:latin typeface="Segoe UI Light" panose="020B0502040204020203" pitchFamily="34" charset="0"/>
                  <a:cs typeface="Segoe UI Light" panose="020B0502040204020203" pitchFamily="34" charset="0"/>
                </a:rPr>
                <a:t>OD4B</a:t>
              </a:r>
            </a:p>
          </p:txBody>
        </p:sp>
        <p:pic>
          <p:nvPicPr>
            <p:cNvPr id="39" name="Picture 38"/>
            <p:cNvPicPr>
              <a:picLocks noChangeAspect="1"/>
            </p:cNvPicPr>
            <p:nvPr/>
          </p:nvPicPr>
          <p:blipFill>
            <a:blip r:embed="rId7"/>
            <a:stretch>
              <a:fillRect/>
            </a:stretch>
          </p:blipFill>
          <p:spPr>
            <a:xfrm>
              <a:off x="5319959" y="4018296"/>
              <a:ext cx="1020184" cy="669117"/>
            </a:xfrm>
            <a:prstGeom prst="rect">
              <a:avLst/>
            </a:prstGeom>
          </p:spPr>
        </p:pic>
        <p:pic>
          <p:nvPicPr>
            <p:cNvPr id="4" name="Picture 3"/>
            <p:cNvPicPr>
              <a:picLocks noChangeAspect="1"/>
            </p:cNvPicPr>
            <p:nvPr/>
          </p:nvPicPr>
          <p:blipFill>
            <a:blip r:embed="rId9"/>
            <a:stretch>
              <a:fillRect/>
            </a:stretch>
          </p:blipFill>
          <p:spPr>
            <a:xfrm>
              <a:off x="3233730" y="4779182"/>
              <a:ext cx="2494200" cy="1830401"/>
            </a:xfrm>
            <a:prstGeom prst="rect">
              <a:avLst/>
            </a:prstGeom>
          </p:spPr>
        </p:pic>
      </p:grpSp>
      <p:grpSp>
        <p:nvGrpSpPr>
          <p:cNvPr id="9" name="Group 8"/>
          <p:cNvGrpSpPr/>
          <p:nvPr/>
        </p:nvGrpSpPr>
        <p:grpSpPr>
          <a:xfrm>
            <a:off x="5617733" y="5516686"/>
            <a:ext cx="514401" cy="514401"/>
            <a:chOff x="492" y="17985"/>
            <a:chExt cx="524853" cy="524853"/>
          </a:xfrm>
        </p:grpSpPr>
        <p:sp>
          <p:nvSpPr>
            <p:cNvPr id="10" name="Oval 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5</a:t>
              </a:r>
              <a:endParaRPr lang="en-US" sz="2352" dirty="0"/>
            </a:p>
          </p:txBody>
        </p:sp>
      </p:grpSp>
      <p:sp>
        <p:nvSpPr>
          <p:cNvPr id="3" name="Title 2"/>
          <p:cNvSpPr>
            <a:spLocks noGrp="1"/>
          </p:cNvSpPr>
          <p:nvPr>
            <p:ph type="title"/>
          </p:nvPr>
        </p:nvSpPr>
        <p:spPr/>
        <p:txBody>
          <a:bodyPr/>
          <a:lstStyle/>
          <a:p>
            <a:r>
              <a:rPr lang="en-US" sz="4800" dirty="0"/>
              <a:t>OD4B customization with add-in part model </a:t>
            </a:r>
            <a:br>
              <a:rPr lang="en-US" sz="4800" dirty="0"/>
            </a:br>
            <a:r>
              <a:rPr lang="en-US" sz="2800" dirty="0"/>
              <a:t>-for old experience</a:t>
            </a:r>
            <a:endParaRPr lang="en-GB" sz="4800" dirty="0"/>
          </a:p>
        </p:txBody>
      </p:sp>
    </p:spTree>
    <p:extLst>
      <p:ext uri="{BB962C8B-B14F-4D97-AF65-F5344CB8AC3E}">
        <p14:creationId xmlns:p14="http://schemas.microsoft.com/office/powerpoint/2010/main" val="171972168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1000"/>
                                        <p:tgtEl>
                                          <p:spTgt spid="76"/>
                                        </p:tgtEl>
                                      </p:cBhvr>
                                    </p:animEffect>
                                    <p:anim calcmode="lin" valueType="num">
                                      <p:cBhvr>
                                        <p:cTn id="20" dur="1000" fill="hold"/>
                                        <p:tgtEl>
                                          <p:spTgt spid="76"/>
                                        </p:tgtEl>
                                        <p:attrNameLst>
                                          <p:attrName>ppt_x</p:attrName>
                                        </p:attrNameLst>
                                      </p:cBhvr>
                                      <p:tavLst>
                                        <p:tav tm="0">
                                          <p:val>
                                            <p:strVal val="#ppt_x"/>
                                          </p:val>
                                        </p:tav>
                                        <p:tav tm="100000">
                                          <p:val>
                                            <p:strVal val="#ppt_x"/>
                                          </p:val>
                                        </p:tav>
                                      </p:tavLst>
                                    </p:anim>
                                    <p:anim calcmode="lin" valueType="num">
                                      <p:cBhvr>
                                        <p:cTn id="21" dur="1000" fill="hold"/>
                                        <p:tgtEl>
                                          <p:spTgt spid="7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1000"/>
                                        <p:tgtEl>
                                          <p:spTgt spid="58"/>
                                        </p:tgtEl>
                                      </p:cBhvr>
                                    </p:animEffect>
                                    <p:anim calcmode="lin" valueType="num">
                                      <p:cBhvr>
                                        <p:cTn id="25" dur="1000" fill="hold"/>
                                        <p:tgtEl>
                                          <p:spTgt spid="58"/>
                                        </p:tgtEl>
                                        <p:attrNameLst>
                                          <p:attrName>ppt_x</p:attrName>
                                        </p:attrNameLst>
                                      </p:cBhvr>
                                      <p:tavLst>
                                        <p:tav tm="0">
                                          <p:val>
                                            <p:strVal val="#ppt_x"/>
                                          </p:val>
                                        </p:tav>
                                        <p:tav tm="100000">
                                          <p:val>
                                            <p:strVal val="#ppt_x"/>
                                          </p:val>
                                        </p:tav>
                                      </p:tavLst>
                                    </p:anim>
                                    <p:anim calcmode="lin" valueType="num">
                                      <p:cBhvr>
                                        <p:cTn id="2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1000"/>
                                        <p:tgtEl>
                                          <p:spTgt spid="60"/>
                                        </p:tgtEl>
                                      </p:cBhvr>
                                    </p:animEffect>
                                    <p:anim calcmode="lin" valueType="num">
                                      <p:cBhvr>
                                        <p:cTn id="32" dur="1000" fill="hold"/>
                                        <p:tgtEl>
                                          <p:spTgt spid="60"/>
                                        </p:tgtEl>
                                        <p:attrNameLst>
                                          <p:attrName>ppt_x</p:attrName>
                                        </p:attrNameLst>
                                      </p:cBhvr>
                                      <p:tavLst>
                                        <p:tav tm="0">
                                          <p:val>
                                            <p:strVal val="#ppt_x"/>
                                          </p:val>
                                        </p:tav>
                                        <p:tav tm="100000">
                                          <p:val>
                                            <p:strVal val="#ppt_x"/>
                                          </p:val>
                                        </p:tav>
                                      </p:tavLst>
                                    </p:anim>
                                    <p:anim calcmode="lin" valueType="num">
                                      <p:cBhvr>
                                        <p:cTn id="33" dur="1000" fill="hold"/>
                                        <p:tgtEl>
                                          <p:spTgt spid="6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1000"/>
                                        <p:tgtEl>
                                          <p:spTgt spid="77"/>
                                        </p:tgtEl>
                                      </p:cBhvr>
                                    </p:animEffect>
                                    <p:anim calcmode="lin" valueType="num">
                                      <p:cBhvr>
                                        <p:cTn id="37" dur="1000" fill="hold"/>
                                        <p:tgtEl>
                                          <p:spTgt spid="77"/>
                                        </p:tgtEl>
                                        <p:attrNameLst>
                                          <p:attrName>ppt_x</p:attrName>
                                        </p:attrNameLst>
                                      </p:cBhvr>
                                      <p:tavLst>
                                        <p:tav tm="0">
                                          <p:val>
                                            <p:strVal val="#ppt_x"/>
                                          </p:val>
                                        </p:tav>
                                        <p:tav tm="100000">
                                          <p:val>
                                            <p:strVal val="#ppt_x"/>
                                          </p:val>
                                        </p:tav>
                                      </p:tavLst>
                                    </p:anim>
                                    <p:anim calcmode="lin" valueType="num">
                                      <p:cBhvr>
                                        <p:cTn id="38"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000"/>
                                        <p:tgtEl>
                                          <p:spTgt spid="26"/>
                                        </p:tgtEl>
                                      </p:cBhvr>
                                    </p:animEffect>
                                    <p:anim calcmode="lin" valueType="num">
                                      <p:cBhvr>
                                        <p:cTn id="44" dur="1000" fill="hold"/>
                                        <p:tgtEl>
                                          <p:spTgt spid="26"/>
                                        </p:tgtEl>
                                        <p:attrNameLst>
                                          <p:attrName>ppt_x</p:attrName>
                                        </p:attrNameLst>
                                      </p:cBhvr>
                                      <p:tavLst>
                                        <p:tav tm="0">
                                          <p:val>
                                            <p:strVal val="#ppt_x"/>
                                          </p:val>
                                        </p:tav>
                                        <p:tav tm="100000">
                                          <p:val>
                                            <p:strVal val="#ppt_x"/>
                                          </p:val>
                                        </p:tav>
                                      </p:tavLst>
                                    </p:anim>
                                    <p:anim calcmode="lin" valueType="num">
                                      <p:cBhvr>
                                        <p:cTn id="45" dur="1000" fill="hold"/>
                                        <p:tgtEl>
                                          <p:spTgt spid="26"/>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 grpId="0"/>
      <p:bldP spid="76" grpId="0"/>
      <p:bldP spid="7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half" idx="2"/>
          </p:nvPr>
        </p:nvSpPr>
        <p:spPr/>
        <p:txBody>
          <a:bodyPr>
            <a:normAutofit/>
          </a:bodyPr>
          <a:lstStyle/>
          <a:p>
            <a:r>
              <a:rPr lang="en-US" sz="2799" dirty="0"/>
              <a:t>We use worker role or web job for querying newly created sites to the OD4B side</a:t>
            </a:r>
          </a:p>
          <a:p>
            <a:r>
              <a:rPr lang="en-US" sz="2799" dirty="0"/>
              <a:t>Site branding is not automatic and has the delay with search</a:t>
            </a:r>
          </a:p>
        </p:txBody>
      </p:sp>
      <p:sp>
        <p:nvSpPr>
          <p:cNvPr id="4" name="Text Placeholder 3"/>
          <p:cNvSpPr>
            <a:spLocks noGrp="1"/>
          </p:cNvSpPr>
          <p:nvPr>
            <p:ph sz="quarter" idx="4"/>
          </p:nvPr>
        </p:nvSpPr>
        <p:spPr/>
        <p:txBody>
          <a:bodyPr>
            <a:normAutofit/>
          </a:bodyPr>
          <a:lstStyle/>
          <a:p>
            <a:r>
              <a:rPr lang="en-US" sz="2799" dirty="0"/>
              <a:t>Remote timer job is scheduled to be running in Azure and is using querying OD4B sites using search</a:t>
            </a:r>
          </a:p>
          <a:p>
            <a:r>
              <a:rPr lang="en-US" sz="2799" dirty="0"/>
              <a:t>Sites are branded when timer job is processed</a:t>
            </a:r>
          </a:p>
          <a:p>
            <a:endParaRPr lang="en-US" sz="2799" dirty="0"/>
          </a:p>
        </p:txBody>
      </p:sp>
      <p:sp>
        <p:nvSpPr>
          <p:cNvPr id="2" name="Title 1"/>
          <p:cNvSpPr>
            <a:spLocks noGrp="1"/>
          </p:cNvSpPr>
          <p:nvPr>
            <p:ph type="title"/>
          </p:nvPr>
        </p:nvSpPr>
        <p:spPr/>
        <p:txBody>
          <a:bodyPr/>
          <a:lstStyle/>
          <a:p>
            <a:r>
              <a:rPr lang="en-US" dirty="0"/>
              <a:t>Timer job based process</a:t>
            </a:r>
            <a:br>
              <a:rPr lang="en-US" dirty="0"/>
            </a:br>
            <a:r>
              <a:rPr lang="en-US" sz="2800" dirty="0"/>
              <a:t>-for old experience</a:t>
            </a:r>
            <a:endParaRPr lang="en-US" dirty="0"/>
          </a:p>
        </p:txBody>
      </p:sp>
      <p:grpSp>
        <p:nvGrpSpPr>
          <p:cNvPr id="25" name="Group 24"/>
          <p:cNvGrpSpPr/>
          <p:nvPr/>
        </p:nvGrpSpPr>
        <p:grpSpPr>
          <a:xfrm>
            <a:off x="5638258" y="3569133"/>
            <a:ext cx="3421603" cy="2591287"/>
            <a:chOff x="2918540" y="4018296"/>
            <a:chExt cx="3421603" cy="2591287"/>
          </a:xfrm>
        </p:grpSpPr>
        <p:sp>
          <p:nvSpPr>
            <p:cNvPr id="26" name="Rectangle 25"/>
            <p:cNvSpPr/>
            <p:nvPr/>
          </p:nvSpPr>
          <p:spPr bwMode="auto">
            <a:xfrm>
              <a:off x="2918540" y="4360569"/>
              <a:ext cx="3096004" cy="1400407"/>
            </a:xfrm>
            <a:prstGeom prst="rect">
              <a:avLst/>
            </a:prstGeom>
            <a:solidFill>
              <a:schemeClr val="bg1">
                <a:lumMod val="95000"/>
                <a:alpha val="8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a:solidFill>
                    <a:schemeClr val="tx1">
                      <a:lumMod val="75000"/>
                      <a:lumOff val="25000"/>
                    </a:schemeClr>
                  </a:solidFill>
                  <a:latin typeface="Segoe UI Light" panose="020B0502040204020203" pitchFamily="34" charset="0"/>
                  <a:cs typeface="Segoe UI Light" panose="020B0502040204020203" pitchFamily="34" charset="0"/>
                </a:rPr>
                <a:t>OD4B</a:t>
              </a:r>
            </a:p>
          </p:txBody>
        </p:sp>
        <p:pic>
          <p:nvPicPr>
            <p:cNvPr id="27" name="Picture 26"/>
            <p:cNvPicPr>
              <a:picLocks noChangeAspect="1"/>
            </p:cNvPicPr>
            <p:nvPr/>
          </p:nvPicPr>
          <p:blipFill>
            <a:blip r:embed="rId3"/>
            <a:stretch>
              <a:fillRect/>
            </a:stretch>
          </p:blipFill>
          <p:spPr>
            <a:xfrm>
              <a:off x="5319959" y="4018296"/>
              <a:ext cx="1020184" cy="669117"/>
            </a:xfrm>
            <a:prstGeom prst="rect">
              <a:avLst/>
            </a:prstGeom>
          </p:spPr>
        </p:pic>
        <p:pic>
          <p:nvPicPr>
            <p:cNvPr id="28" name="Picture 27"/>
            <p:cNvPicPr>
              <a:picLocks noChangeAspect="1"/>
            </p:cNvPicPr>
            <p:nvPr/>
          </p:nvPicPr>
          <p:blipFill>
            <a:blip r:embed="rId4"/>
            <a:stretch>
              <a:fillRect/>
            </a:stretch>
          </p:blipFill>
          <p:spPr>
            <a:xfrm>
              <a:off x="3233730" y="4779182"/>
              <a:ext cx="2494200" cy="1830401"/>
            </a:xfrm>
            <a:prstGeom prst="rect">
              <a:avLst/>
            </a:prstGeom>
          </p:spPr>
        </p:pic>
      </p:grpSp>
      <p:pic>
        <p:nvPicPr>
          <p:cNvPr id="29" name="Picture 28"/>
          <p:cNvPicPr>
            <a:picLocks noChangeAspect="1"/>
          </p:cNvPicPr>
          <p:nvPr/>
        </p:nvPicPr>
        <p:blipFill>
          <a:blip r:embed="rId5"/>
          <a:stretch>
            <a:fillRect/>
          </a:stretch>
        </p:blipFill>
        <p:spPr>
          <a:xfrm>
            <a:off x="8518257" y="4303931"/>
            <a:ext cx="710451" cy="934372"/>
          </a:xfrm>
          <a:prstGeom prst="rect">
            <a:avLst/>
          </a:prstGeom>
        </p:spPr>
      </p:pic>
      <p:grpSp>
        <p:nvGrpSpPr>
          <p:cNvPr id="30" name="Group 29"/>
          <p:cNvGrpSpPr/>
          <p:nvPr/>
        </p:nvGrpSpPr>
        <p:grpSpPr>
          <a:xfrm>
            <a:off x="8739921" y="4818979"/>
            <a:ext cx="960117" cy="920499"/>
            <a:chOff x="6516649" y="641946"/>
            <a:chExt cx="960117" cy="920499"/>
          </a:xfrm>
        </p:grpSpPr>
        <p:pic>
          <p:nvPicPr>
            <p:cNvPr id="31" name="Picture 30"/>
            <p:cNvPicPr>
              <a:picLocks noChangeAspect="1"/>
            </p:cNvPicPr>
            <p:nvPr/>
          </p:nvPicPr>
          <p:blipFill>
            <a:blip r:embed="rId6"/>
            <a:stretch>
              <a:fillRect/>
            </a:stretch>
          </p:blipFill>
          <p:spPr>
            <a:xfrm>
              <a:off x="6516649" y="1047405"/>
              <a:ext cx="597915" cy="515040"/>
            </a:xfrm>
            <a:prstGeom prst="rect">
              <a:avLst/>
            </a:prstGeom>
          </p:spPr>
        </p:pic>
        <p:pic>
          <p:nvPicPr>
            <p:cNvPr id="32" name="Picture 31"/>
            <p:cNvPicPr>
              <a:picLocks noChangeAspect="1"/>
            </p:cNvPicPr>
            <p:nvPr/>
          </p:nvPicPr>
          <p:blipFill>
            <a:blip r:embed="rId6"/>
            <a:stretch>
              <a:fillRect/>
            </a:stretch>
          </p:blipFill>
          <p:spPr>
            <a:xfrm>
              <a:off x="6700315" y="848811"/>
              <a:ext cx="597915" cy="515040"/>
            </a:xfrm>
            <a:prstGeom prst="rect">
              <a:avLst/>
            </a:prstGeom>
          </p:spPr>
        </p:pic>
        <p:pic>
          <p:nvPicPr>
            <p:cNvPr id="33" name="Picture 32"/>
            <p:cNvPicPr>
              <a:picLocks noChangeAspect="1"/>
            </p:cNvPicPr>
            <p:nvPr/>
          </p:nvPicPr>
          <p:blipFill>
            <a:blip r:embed="rId6"/>
            <a:stretch>
              <a:fillRect/>
            </a:stretch>
          </p:blipFill>
          <p:spPr>
            <a:xfrm>
              <a:off x="6878851" y="641946"/>
              <a:ext cx="597915" cy="515040"/>
            </a:xfrm>
            <a:prstGeom prst="rect">
              <a:avLst/>
            </a:prstGeom>
          </p:spPr>
        </p:pic>
      </p:grpSp>
      <p:grpSp>
        <p:nvGrpSpPr>
          <p:cNvPr id="34" name="Group 33"/>
          <p:cNvGrpSpPr/>
          <p:nvPr/>
        </p:nvGrpSpPr>
        <p:grpSpPr>
          <a:xfrm>
            <a:off x="9531017" y="5202654"/>
            <a:ext cx="514401" cy="514401"/>
            <a:chOff x="492" y="17985"/>
            <a:chExt cx="524853" cy="524853"/>
          </a:xfrm>
        </p:grpSpPr>
        <p:sp>
          <p:nvSpPr>
            <p:cNvPr id="35" name="Oval 3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2</a:t>
              </a:r>
              <a:endParaRPr lang="en-US" sz="2352" dirty="0"/>
            </a:p>
          </p:txBody>
        </p:sp>
      </p:grpSp>
      <p:grpSp>
        <p:nvGrpSpPr>
          <p:cNvPr id="37" name="Group 36"/>
          <p:cNvGrpSpPr/>
          <p:nvPr/>
        </p:nvGrpSpPr>
        <p:grpSpPr>
          <a:xfrm>
            <a:off x="2329522" y="5334872"/>
            <a:ext cx="1551508" cy="1117041"/>
            <a:chOff x="7303388" y="5401003"/>
            <a:chExt cx="1551508" cy="1117041"/>
          </a:xfrm>
        </p:grpSpPr>
        <p:sp>
          <p:nvSpPr>
            <p:cNvPr id="38" name="Arc 37"/>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39" name="Group 38"/>
            <p:cNvGrpSpPr/>
            <p:nvPr/>
          </p:nvGrpSpPr>
          <p:grpSpPr>
            <a:xfrm>
              <a:off x="7524159" y="5401003"/>
              <a:ext cx="1330737" cy="1117041"/>
              <a:chOff x="5602373" y="5181081"/>
              <a:chExt cx="1330737" cy="1117041"/>
            </a:xfrm>
          </p:grpSpPr>
          <p:sp>
            <p:nvSpPr>
              <p:cNvPr id="40" name="Rectangle 39"/>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Remote timer job</a:t>
                </a:r>
              </a:p>
            </p:txBody>
          </p:sp>
          <p:pic>
            <p:nvPicPr>
              <p:cNvPr id="41" name="Picture 40"/>
              <p:cNvPicPr>
                <a:picLocks noChangeAspect="1"/>
              </p:cNvPicPr>
              <p:nvPr/>
            </p:nvPicPr>
            <p:blipFill>
              <a:blip r:embed="rId7"/>
              <a:stretch>
                <a:fillRect/>
              </a:stretch>
            </p:blipFill>
            <p:spPr>
              <a:xfrm>
                <a:off x="6173273" y="5504682"/>
                <a:ext cx="730013" cy="793440"/>
              </a:xfrm>
              <a:prstGeom prst="rect">
                <a:avLst/>
              </a:prstGeom>
            </p:spPr>
          </p:pic>
        </p:grpSp>
      </p:grpSp>
      <p:sp>
        <p:nvSpPr>
          <p:cNvPr id="42" name="TextBox 41"/>
          <p:cNvSpPr txBox="1"/>
          <p:nvPr/>
        </p:nvSpPr>
        <p:spPr>
          <a:xfrm rot="21086042">
            <a:off x="3928458" y="5550751"/>
            <a:ext cx="2500428" cy="215444"/>
          </a:xfrm>
          <a:prstGeom prst="rect">
            <a:avLst/>
          </a:prstGeom>
          <a:noFill/>
        </p:spPr>
        <p:txBody>
          <a:bodyPr wrap="none" lIns="0" tIns="0" rIns="0" bIns="0" rtlCol="0">
            <a:spAutoFit/>
          </a:bodyPr>
          <a:lstStyle/>
          <a:p>
            <a:r>
              <a:rPr lang="en-US" sz="1400" spc="-70" dirty="0">
                <a:gradFill>
                  <a:gsLst>
                    <a:gs pos="2917">
                      <a:schemeClr val="bg2"/>
                    </a:gs>
                    <a:gs pos="95000">
                      <a:schemeClr val="bg2"/>
                    </a:gs>
                  </a:gsLst>
                  <a:lin ang="5400000" scaled="0"/>
                </a:gradFill>
              </a:rPr>
              <a:t>&lt;&lt;Loop through site collections&gt;&gt;</a:t>
            </a:r>
          </a:p>
        </p:txBody>
      </p:sp>
      <p:cxnSp>
        <p:nvCxnSpPr>
          <p:cNvPr id="43" name="Straight Arrow Connector 42"/>
          <p:cNvCxnSpPr/>
          <p:nvPr/>
        </p:nvCxnSpPr>
        <p:spPr>
          <a:xfrm flipH="1">
            <a:off x="3932992" y="5592187"/>
            <a:ext cx="2529330" cy="364380"/>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44" name="Group 43"/>
          <p:cNvGrpSpPr/>
          <p:nvPr/>
        </p:nvGrpSpPr>
        <p:grpSpPr>
          <a:xfrm>
            <a:off x="3758957" y="4964560"/>
            <a:ext cx="514401" cy="514401"/>
            <a:chOff x="492" y="17985"/>
            <a:chExt cx="524853" cy="524853"/>
          </a:xfrm>
        </p:grpSpPr>
        <p:sp>
          <p:nvSpPr>
            <p:cNvPr id="45" name="Oval 4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1</a:t>
              </a:r>
              <a:endParaRPr lang="en-US" sz="2352" dirty="0"/>
            </a:p>
          </p:txBody>
        </p:sp>
      </p:grpSp>
    </p:spTree>
    <p:extLst>
      <p:ext uri="{BB962C8B-B14F-4D97-AF65-F5344CB8AC3E}">
        <p14:creationId xmlns:p14="http://schemas.microsoft.com/office/powerpoint/2010/main" val="319273374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Pre-Create and apply changes</a:t>
            </a:r>
            <a:br>
              <a:rPr lang="en-US" dirty="0"/>
            </a:br>
            <a:r>
              <a:rPr lang="en-US" sz="2800" dirty="0"/>
              <a:t>- for old experience</a:t>
            </a:r>
          </a:p>
        </p:txBody>
      </p:sp>
      <p:sp>
        <p:nvSpPr>
          <p:cNvPr id="3" name="Text Placeholder 2"/>
          <p:cNvSpPr>
            <a:spLocks noGrp="1"/>
          </p:cNvSpPr>
          <p:nvPr>
            <p:ph type="body" sz="quarter" idx="10"/>
          </p:nvPr>
        </p:nvSpPr>
        <p:spPr/>
        <p:txBody>
          <a:bodyPr>
            <a:normAutofit/>
          </a:bodyPr>
          <a:lstStyle/>
          <a:p>
            <a:r>
              <a:rPr lang="en-US" sz="2799" dirty="0"/>
              <a:t>Use the OD4B pre-creation site API to create the sites for each of the end users</a:t>
            </a:r>
          </a:p>
          <a:p>
            <a:r>
              <a:rPr lang="en-US" sz="2799" dirty="0"/>
              <a:t>Apply needed changes after site has been provisioned, but before end users will access the site</a:t>
            </a:r>
          </a:p>
          <a:p>
            <a:pPr lvl="1"/>
            <a:r>
              <a:rPr lang="en-US" sz="1800" dirty="0"/>
              <a:t>New users will require to be then taken into account specifically</a:t>
            </a:r>
            <a:endParaRPr lang="en-US" sz="1199" dirty="0"/>
          </a:p>
        </p:txBody>
      </p:sp>
      <p:grpSp>
        <p:nvGrpSpPr>
          <p:cNvPr id="47" name="Group 46"/>
          <p:cNvGrpSpPr/>
          <p:nvPr/>
        </p:nvGrpSpPr>
        <p:grpSpPr>
          <a:xfrm>
            <a:off x="3913206" y="5946397"/>
            <a:ext cx="514401" cy="514401"/>
            <a:chOff x="492" y="17985"/>
            <a:chExt cx="524853" cy="524853"/>
          </a:xfrm>
        </p:grpSpPr>
        <p:sp>
          <p:nvSpPr>
            <p:cNvPr id="48" name="Oval 4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1</a:t>
              </a:r>
              <a:endParaRPr lang="en-US" sz="2352" dirty="0"/>
            </a:p>
          </p:txBody>
        </p:sp>
      </p:grpSp>
      <p:grpSp>
        <p:nvGrpSpPr>
          <p:cNvPr id="50" name="Group 49"/>
          <p:cNvGrpSpPr/>
          <p:nvPr/>
        </p:nvGrpSpPr>
        <p:grpSpPr>
          <a:xfrm>
            <a:off x="2754812" y="5207620"/>
            <a:ext cx="1532758" cy="1124326"/>
            <a:chOff x="3080259" y="2959132"/>
            <a:chExt cx="1532758" cy="1124326"/>
          </a:xfrm>
        </p:grpSpPr>
        <p:pic>
          <p:nvPicPr>
            <p:cNvPr id="51" name="Picture 50"/>
            <p:cNvPicPr>
              <a:picLocks noChangeAspect="1"/>
            </p:cNvPicPr>
            <p:nvPr/>
          </p:nvPicPr>
          <p:blipFill>
            <a:blip r:embed="rId3"/>
            <a:stretch>
              <a:fillRect/>
            </a:stretch>
          </p:blipFill>
          <p:spPr>
            <a:xfrm>
              <a:off x="3805398" y="2959132"/>
              <a:ext cx="807619" cy="767029"/>
            </a:xfrm>
            <a:prstGeom prst="rect">
              <a:avLst/>
            </a:prstGeom>
          </p:spPr>
        </p:pic>
        <p:pic>
          <p:nvPicPr>
            <p:cNvPr id="52" name="Picture 51"/>
            <p:cNvPicPr>
              <a:picLocks noChangeAspect="1"/>
            </p:cNvPicPr>
            <p:nvPr/>
          </p:nvPicPr>
          <p:blipFill>
            <a:blip r:embed="rId4"/>
            <a:stretch>
              <a:fillRect/>
            </a:stretch>
          </p:blipFill>
          <p:spPr>
            <a:xfrm>
              <a:off x="3080259" y="3112475"/>
              <a:ext cx="936102" cy="970983"/>
            </a:xfrm>
            <a:prstGeom prst="rect">
              <a:avLst/>
            </a:prstGeom>
          </p:spPr>
        </p:pic>
      </p:grpSp>
      <p:grpSp>
        <p:nvGrpSpPr>
          <p:cNvPr id="53" name="Group 52"/>
          <p:cNvGrpSpPr/>
          <p:nvPr/>
        </p:nvGrpSpPr>
        <p:grpSpPr>
          <a:xfrm>
            <a:off x="5629676" y="3633864"/>
            <a:ext cx="4407160" cy="2591287"/>
            <a:chOff x="5794062" y="1661226"/>
            <a:chExt cx="4407160" cy="2591287"/>
          </a:xfrm>
        </p:grpSpPr>
        <p:grpSp>
          <p:nvGrpSpPr>
            <p:cNvPr id="54" name="Group 53"/>
            <p:cNvGrpSpPr/>
            <p:nvPr/>
          </p:nvGrpSpPr>
          <p:grpSpPr>
            <a:xfrm>
              <a:off x="5794062" y="1661226"/>
              <a:ext cx="3421603" cy="2591287"/>
              <a:chOff x="2918540" y="4018296"/>
              <a:chExt cx="3421603" cy="2591287"/>
            </a:xfrm>
          </p:grpSpPr>
          <p:sp>
            <p:nvSpPr>
              <p:cNvPr id="63" name="Rectangle 62"/>
              <p:cNvSpPr/>
              <p:nvPr/>
            </p:nvSpPr>
            <p:spPr bwMode="auto">
              <a:xfrm>
                <a:off x="2918540" y="4360569"/>
                <a:ext cx="3096004" cy="1400407"/>
              </a:xfrm>
              <a:prstGeom prst="rect">
                <a:avLst/>
              </a:prstGeom>
              <a:solidFill>
                <a:schemeClr val="bg1">
                  <a:lumMod val="95000"/>
                  <a:alpha val="8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a:solidFill>
                      <a:schemeClr val="tx1">
                        <a:lumMod val="75000"/>
                        <a:lumOff val="25000"/>
                      </a:schemeClr>
                    </a:solidFill>
                    <a:latin typeface="Segoe UI Light" panose="020B0502040204020203" pitchFamily="34" charset="0"/>
                    <a:cs typeface="Segoe UI Light" panose="020B0502040204020203" pitchFamily="34" charset="0"/>
                  </a:rPr>
                  <a:t>OD4B</a:t>
                </a:r>
              </a:p>
            </p:txBody>
          </p:sp>
          <p:pic>
            <p:nvPicPr>
              <p:cNvPr id="64" name="Picture 63"/>
              <p:cNvPicPr>
                <a:picLocks noChangeAspect="1"/>
              </p:cNvPicPr>
              <p:nvPr/>
            </p:nvPicPr>
            <p:blipFill>
              <a:blip r:embed="rId5"/>
              <a:stretch>
                <a:fillRect/>
              </a:stretch>
            </p:blipFill>
            <p:spPr>
              <a:xfrm>
                <a:off x="5319959" y="4018296"/>
                <a:ext cx="1020184" cy="669117"/>
              </a:xfrm>
              <a:prstGeom prst="rect">
                <a:avLst/>
              </a:prstGeom>
            </p:spPr>
          </p:pic>
          <p:pic>
            <p:nvPicPr>
              <p:cNvPr id="65" name="Picture 64"/>
              <p:cNvPicPr>
                <a:picLocks noChangeAspect="1"/>
              </p:cNvPicPr>
              <p:nvPr/>
            </p:nvPicPr>
            <p:blipFill>
              <a:blip r:embed="rId6"/>
              <a:stretch>
                <a:fillRect/>
              </a:stretch>
            </p:blipFill>
            <p:spPr>
              <a:xfrm>
                <a:off x="3233730" y="4779182"/>
                <a:ext cx="2494200" cy="1830401"/>
              </a:xfrm>
              <a:prstGeom prst="rect">
                <a:avLst/>
              </a:prstGeom>
            </p:spPr>
          </p:pic>
        </p:grpSp>
        <p:pic>
          <p:nvPicPr>
            <p:cNvPr id="55" name="Picture 54"/>
            <p:cNvPicPr>
              <a:picLocks noChangeAspect="1"/>
            </p:cNvPicPr>
            <p:nvPr/>
          </p:nvPicPr>
          <p:blipFill>
            <a:blip r:embed="rId7"/>
            <a:stretch>
              <a:fillRect/>
            </a:stretch>
          </p:blipFill>
          <p:spPr>
            <a:xfrm>
              <a:off x="8674061" y="2396024"/>
              <a:ext cx="710451" cy="934372"/>
            </a:xfrm>
            <a:prstGeom prst="rect">
              <a:avLst/>
            </a:prstGeom>
          </p:spPr>
        </p:pic>
        <p:grpSp>
          <p:nvGrpSpPr>
            <p:cNvPr id="56" name="Group 55"/>
            <p:cNvGrpSpPr/>
            <p:nvPr/>
          </p:nvGrpSpPr>
          <p:grpSpPr>
            <a:xfrm>
              <a:off x="8895725" y="2911072"/>
              <a:ext cx="960117" cy="920499"/>
              <a:chOff x="6516649" y="641946"/>
              <a:chExt cx="960117" cy="920499"/>
            </a:xfrm>
          </p:grpSpPr>
          <p:pic>
            <p:nvPicPr>
              <p:cNvPr id="60" name="Picture 59"/>
              <p:cNvPicPr>
                <a:picLocks noChangeAspect="1"/>
              </p:cNvPicPr>
              <p:nvPr/>
            </p:nvPicPr>
            <p:blipFill>
              <a:blip r:embed="rId8"/>
              <a:stretch>
                <a:fillRect/>
              </a:stretch>
            </p:blipFill>
            <p:spPr>
              <a:xfrm>
                <a:off x="6516649" y="1047405"/>
                <a:ext cx="597915" cy="515040"/>
              </a:xfrm>
              <a:prstGeom prst="rect">
                <a:avLst/>
              </a:prstGeom>
            </p:spPr>
          </p:pic>
          <p:pic>
            <p:nvPicPr>
              <p:cNvPr id="61" name="Picture 60"/>
              <p:cNvPicPr>
                <a:picLocks noChangeAspect="1"/>
              </p:cNvPicPr>
              <p:nvPr/>
            </p:nvPicPr>
            <p:blipFill>
              <a:blip r:embed="rId8"/>
              <a:stretch>
                <a:fillRect/>
              </a:stretch>
            </p:blipFill>
            <p:spPr>
              <a:xfrm>
                <a:off x="6700315" y="848811"/>
                <a:ext cx="597915" cy="515040"/>
              </a:xfrm>
              <a:prstGeom prst="rect">
                <a:avLst/>
              </a:prstGeom>
            </p:spPr>
          </p:pic>
          <p:pic>
            <p:nvPicPr>
              <p:cNvPr id="62" name="Picture 61"/>
              <p:cNvPicPr>
                <a:picLocks noChangeAspect="1"/>
              </p:cNvPicPr>
              <p:nvPr/>
            </p:nvPicPr>
            <p:blipFill>
              <a:blip r:embed="rId8"/>
              <a:stretch>
                <a:fillRect/>
              </a:stretch>
            </p:blipFill>
            <p:spPr>
              <a:xfrm>
                <a:off x="6878851" y="641946"/>
                <a:ext cx="597915" cy="515040"/>
              </a:xfrm>
              <a:prstGeom prst="rect">
                <a:avLst/>
              </a:prstGeom>
            </p:spPr>
          </p:pic>
        </p:grpSp>
        <p:grpSp>
          <p:nvGrpSpPr>
            <p:cNvPr id="57" name="Group 56"/>
            <p:cNvGrpSpPr/>
            <p:nvPr/>
          </p:nvGrpSpPr>
          <p:grpSpPr>
            <a:xfrm>
              <a:off x="9686821" y="3294747"/>
              <a:ext cx="514401" cy="514401"/>
              <a:chOff x="492" y="17985"/>
              <a:chExt cx="524853" cy="524853"/>
            </a:xfrm>
          </p:grpSpPr>
          <p:sp>
            <p:nvSpPr>
              <p:cNvPr id="58" name="Oval 5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2</a:t>
                </a:r>
                <a:endParaRPr lang="en-US" sz="2352" dirty="0"/>
              </a:p>
            </p:txBody>
          </p:sp>
        </p:grpSp>
      </p:grpSp>
      <p:sp>
        <p:nvSpPr>
          <p:cNvPr id="66" name="TextBox 65"/>
          <p:cNvSpPr txBox="1"/>
          <p:nvPr/>
        </p:nvSpPr>
        <p:spPr>
          <a:xfrm rot="21086042">
            <a:off x="4302710" y="5460136"/>
            <a:ext cx="2256195" cy="215444"/>
          </a:xfrm>
          <a:prstGeom prst="rect">
            <a:avLst/>
          </a:prstGeom>
          <a:noFill/>
        </p:spPr>
        <p:txBody>
          <a:bodyPr wrap="none" lIns="0" tIns="0" rIns="0" bIns="0" rtlCol="0">
            <a:spAutoFit/>
          </a:bodyPr>
          <a:lstStyle/>
          <a:p>
            <a:r>
              <a:rPr lang="en-US" sz="1400" spc="-70" dirty="0">
                <a:gradFill>
                  <a:gsLst>
                    <a:gs pos="2917">
                      <a:schemeClr val="bg2"/>
                    </a:gs>
                    <a:gs pos="95000">
                      <a:schemeClr val="bg2"/>
                    </a:gs>
                  </a:gsLst>
                  <a:lin ang="5400000" scaled="0"/>
                </a:gradFill>
              </a:rPr>
              <a:t>&lt;&lt;pre-create and customize&gt;&gt;</a:t>
            </a:r>
          </a:p>
        </p:txBody>
      </p:sp>
      <p:cxnSp>
        <p:nvCxnSpPr>
          <p:cNvPr id="67" name="Straight Arrow Connector 66"/>
          <p:cNvCxnSpPr/>
          <p:nvPr/>
        </p:nvCxnSpPr>
        <p:spPr>
          <a:xfrm flipH="1">
            <a:off x="4135797" y="5544351"/>
            <a:ext cx="2529330" cy="364380"/>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5324837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“Does this mean that there is no IMMEDIATE customization option?”</a:t>
            </a:r>
            <a:endParaRPr lang="en-GB" sz="5998" dirty="0"/>
          </a:p>
        </p:txBody>
      </p:sp>
      <p:sp>
        <p:nvSpPr>
          <p:cNvPr id="4" name="TextBox 3"/>
          <p:cNvSpPr txBox="1"/>
          <p:nvPr/>
        </p:nvSpPr>
        <p:spPr>
          <a:xfrm>
            <a:off x="4479556" y="4574178"/>
            <a:ext cx="7141911" cy="1569148"/>
          </a:xfrm>
          <a:prstGeom prst="rect">
            <a:avLst/>
          </a:prstGeom>
          <a:noFill/>
        </p:spPr>
        <p:txBody>
          <a:bodyPr wrap="square" rtlCol="0">
            <a:spAutoFit/>
          </a:bodyPr>
          <a:lstStyle/>
          <a:p>
            <a:r>
              <a:rPr lang="en-US" sz="2399" dirty="0">
                <a:latin typeface="Segoe UI Light" panose="020B0502040204020203" pitchFamily="34" charset="0"/>
                <a:cs typeface="Segoe UI Light" panose="020B0502040204020203" pitchFamily="34" charset="0"/>
              </a:rPr>
              <a:t>Only the pre-created site option will provide you this option. There’s no hook to add code when the site is being provisioned, so this action has to be applied separately.</a:t>
            </a:r>
            <a:endParaRPr lang="en-GB" sz="2399" dirty="0">
              <a:latin typeface="Segoe UI Light" panose="020B0502040204020203" pitchFamily="34" charset="0"/>
              <a:cs typeface="Segoe UI Light" panose="020B0502040204020203" pitchFamily="34" charset="0"/>
            </a:endParaRPr>
          </a:p>
        </p:txBody>
      </p:sp>
      <p:sp>
        <p:nvSpPr>
          <p:cNvPr id="5" name="TextBox 4"/>
          <p:cNvSpPr txBox="1"/>
          <p:nvPr/>
        </p:nvSpPr>
        <p:spPr>
          <a:xfrm>
            <a:off x="4414455" y="3715955"/>
            <a:ext cx="2902668" cy="1107707"/>
          </a:xfrm>
          <a:prstGeom prst="rect">
            <a:avLst/>
          </a:prstGeom>
          <a:noFill/>
        </p:spPr>
        <p:txBody>
          <a:bodyPr wrap="none" rtlCol="0">
            <a:spAutoFit/>
          </a:bodyPr>
          <a:lstStyle/>
          <a:p>
            <a:r>
              <a:rPr lang="en-US" sz="6598" dirty="0">
                <a:latin typeface="Segoe UI" panose="020B0502040204020203" pitchFamily="34" charset="0"/>
                <a:cs typeface="Segoe UI" panose="020B0502040204020203" pitchFamily="34" charset="0"/>
              </a:rPr>
              <a:t>Correct</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7687426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https://github.com/OfficeDev/PnP/tree/master/Solutions/OD4B.Configuration.Async</a:t>
            </a:r>
          </a:p>
        </p:txBody>
      </p:sp>
      <p:sp>
        <p:nvSpPr>
          <p:cNvPr id="5" name="Text Placeholder 4"/>
          <p:cNvSpPr>
            <a:spLocks noGrp="1"/>
          </p:cNvSpPr>
          <p:nvPr>
            <p:ph type="body" sz="quarter" idx="10"/>
          </p:nvPr>
        </p:nvSpPr>
        <p:spPr/>
        <p:txBody>
          <a:bodyPr/>
          <a:lstStyle/>
          <a:p>
            <a:r>
              <a:rPr lang="en-US" dirty="0"/>
              <a:t>Demo</a:t>
            </a:r>
          </a:p>
        </p:txBody>
      </p:sp>
      <p:sp>
        <p:nvSpPr>
          <p:cNvPr id="6" name="Text Placeholder 5"/>
          <p:cNvSpPr>
            <a:spLocks noGrp="1"/>
          </p:cNvSpPr>
          <p:nvPr>
            <p:ph type="body" sz="quarter" idx="11"/>
          </p:nvPr>
        </p:nvSpPr>
        <p:spPr>
          <a:xfrm>
            <a:off x="973138" y="1600504"/>
            <a:ext cx="10237787" cy="914096"/>
          </a:xfrm>
        </p:spPr>
        <p:txBody>
          <a:bodyPr/>
          <a:lstStyle/>
          <a:p>
            <a:r>
              <a:rPr lang="en-US" sz="4400" dirty="0"/>
              <a:t>Applying branding automatically to OneDrive for Business sites (</a:t>
            </a:r>
            <a:r>
              <a:rPr lang="en-US" sz="4400" dirty="0" err="1"/>
              <a:t>Async</a:t>
            </a:r>
            <a:r>
              <a:rPr lang="en-US" sz="4400" dirty="0"/>
              <a:t> model)</a:t>
            </a:r>
          </a:p>
          <a:p>
            <a:r>
              <a:rPr lang="en-US" sz="2000" dirty="0">
                <a:solidFill>
                  <a:schemeClr val="tx2"/>
                </a:solidFill>
              </a:rPr>
              <a:t>- for old experience</a:t>
            </a:r>
          </a:p>
        </p:txBody>
      </p:sp>
    </p:spTree>
    <p:extLst>
      <p:ext uri="{BB962C8B-B14F-4D97-AF65-F5344CB8AC3E}">
        <p14:creationId xmlns:p14="http://schemas.microsoft.com/office/powerpoint/2010/main" val="26603379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8" name="Group 17"/>
          <p:cNvGrpSpPr/>
          <p:nvPr/>
        </p:nvGrpSpPr>
        <p:grpSpPr>
          <a:xfrm>
            <a:off x="3186074" y="2938700"/>
            <a:ext cx="2329597" cy="1148620"/>
            <a:chOff x="3412484" y="2979002"/>
            <a:chExt cx="2329597" cy="1148620"/>
          </a:xfrm>
        </p:grpSpPr>
        <p:sp>
          <p:nvSpPr>
            <p:cNvPr id="19" name="TextBox 18"/>
            <p:cNvSpPr txBox="1"/>
            <p:nvPr/>
          </p:nvSpPr>
          <p:spPr>
            <a:xfrm>
              <a:off x="3640730" y="3512069"/>
              <a:ext cx="1873901" cy="615553"/>
            </a:xfrm>
            <a:prstGeom prst="rect">
              <a:avLst/>
            </a:prstGeom>
            <a:noFill/>
          </p:spPr>
          <p:txBody>
            <a:bodyPr wrap="square" lIns="0" tIns="0" rIns="0" bIns="0" rtlCol="0">
              <a:spAutoFit/>
            </a:bodyPr>
            <a:lstStyle/>
            <a:p>
              <a:pPr algn="ctr"/>
              <a:r>
                <a:rPr lang="en-US" sz="2000" spc="-70" dirty="0">
                  <a:solidFill>
                    <a:schemeClr val="bg1"/>
                  </a:solidFill>
                </a:rPr>
                <a:t>Use Yammer for social capabilities</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484" y="2979002"/>
              <a:ext cx="2329597" cy="485333"/>
            </a:xfrm>
            <a:prstGeom prst="rect">
              <a:avLst/>
            </a:prstGeom>
          </p:spPr>
        </p:pic>
      </p:grpSp>
      <p:grpSp>
        <p:nvGrpSpPr>
          <p:cNvPr id="21" name="Group 20"/>
          <p:cNvGrpSpPr/>
          <p:nvPr/>
        </p:nvGrpSpPr>
        <p:grpSpPr>
          <a:xfrm>
            <a:off x="6008626" y="2695971"/>
            <a:ext cx="2033475" cy="1634078"/>
            <a:chOff x="6219214" y="2804201"/>
            <a:chExt cx="2033475" cy="1634078"/>
          </a:xfrm>
        </p:grpSpPr>
        <p:sp>
          <p:nvSpPr>
            <p:cNvPr id="22" name="TextBox 21"/>
            <p:cNvSpPr txBox="1"/>
            <p:nvPr/>
          </p:nvSpPr>
          <p:spPr>
            <a:xfrm>
              <a:off x="6219214" y="3514949"/>
              <a:ext cx="2033475" cy="923330"/>
            </a:xfrm>
            <a:prstGeom prst="rect">
              <a:avLst/>
            </a:prstGeom>
            <a:noFill/>
          </p:spPr>
          <p:txBody>
            <a:bodyPr wrap="square" lIns="0" tIns="0" rIns="0" bIns="0" rtlCol="0">
              <a:spAutoFit/>
            </a:bodyPr>
            <a:lstStyle/>
            <a:p>
              <a:pPr algn="ctr" defTabSz="685551" fontAlgn="base">
                <a:spcBef>
                  <a:spcPct val="0"/>
                </a:spcBef>
                <a:spcAft>
                  <a:spcPct val="0"/>
                </a:spcAft>
              </a:pPr>
              <a:r>
                <a:rPr lang="en-US" sz="2000" dirty="0">
                  <a:solidFill>
                    <a:schemeClr val="bg1"/>
                  </a:solidFill>
                </a:rPr>
                <a:t>Avoid customizations in OneDrive sites</a:t>
              </a:r>
            </a:p>
          </p:txBody>
        </p:sp>
        <p:grpSp>
          <p:nvGrpSpPr>
            <p:cNvPr id="25" name="Group 24"/>
            <p:cNvGrpSpPr/>
            <p:nvPr/>
          </p:nvGrpSpPr>
          <p:grpSpPr>
            <a:xfrm>
              <a:off x="6402094" y="2804201"/>
              <a:ext cx="1667714" cy="834934"/>
              <a:chOff x="2258009" y="2687217"/>
              <a:chExt cx="2006667" cy="1045029"/>
            </a:xfrm>
          </p:grpSpPr>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5824" t="16623" r="66852" b="39137"/>
              <a:stretch/>
            </p:blipFill>
            <p:spPr>
              <a:xfrm>
                <a:off x="2258009" y="2687217"/>
                <a:ext cx="1651518" cy="1045029"/>
              </a:xfrm>
              <a:prstGeom prst="rect">
                <a:avLst/>
              </a:prstGeom>
            </p:spPr>
          </p:pic>
          <p:sp>
            <p:nvSpPr>
              <p:cNvPr id="27" name="TextBox 26"/>
              <p:cNvSpPr txBox="1"/>
              <p:nvPr/>
            </p:nvSpPr>
            <p:spPr>
              <a:xfrm>
                <a:off x="3609268" y="2687217"/>
                <a:ext cx="655408" cy="693401"/>
              </a:xfrm>
              <a:prstGeom prst="rect">
                <a:avLst/>
              </a:prstGeom>
              <a:noFill/>
            </p:spPr>
            <p:txBody>
              <a:bodyPr wrap="none" lIns="0" tIns="0" rIns="0" bIns="0" rtlCol="0">
                <a:spAutoFit/>
              </a:bodyPr>
              <a:lstStyle/>
              <a:p>
                <a:r>
                  <a:rPr lang="fi-FI" sz="3600" spc="-70" dirty="0">
                    <a:solidFill>
                      <a:schemeClr val="bg1"/>
                    </a:solidFill>
                  </a:rPr>
                  <a:t>C#</a:t>
                </a:r>
                <a:endParaRPr lang="en-GB" sz="2000" spc="-70" dirty="0">
                  <a:solidFill>
                    <a:schemeClr val="bg1"/>
                  </a:solidFill>
                </a:endParaRPr>
              </a:p>
            </p:txBody>
          </p:sp>
          <p:cxnSp>
            <p:nvCxnSpPr>
              <p:cNvPr id="28" name="Straight Connector 27"/>
              <p:cNvCxnSpPr/>
              <p:nvPr/>
            </p:nvCxnSpPr>
            <p:spPr>
              <a:xfrm>
                <a:off x="3544679" y="2790898"/>
                <a:ext cx="719997" cy="513319"/>
              </a:xfrm>
              <a:prstGeom prst="line">
                <a:avLst/>
              </a:prstGeom>
              <a:ln w="76200">
                <a:solidFill>
                  <a:srgbClr val="C00000"/>
                </a:solidFill>
                <a:headEnd type="none"/>
                <a:tailEnd type="none"/>
              </a:ln>
              <a:effectLst/>
            </p:spPr>
            <p:style>
              <a:lnRef idx="1">
                <a:schemeClr val="accent1"/>
              </a:lnRef>
              <a:fillRef idx="0">
                <a:schemeClr val="accent1"/>
              </a:fillRef>
              <a:effectRef idx="0">
                <a:schemeClr val="accent1"/>
              </a:effectRef>
              <a:fontRef idx="minor">
                <a:schemeClr val="tx1"/>
              </a:fontRef>
            </p:style>
          </p:cxnSp>
        </p:grpSp>
      </p:grpSp>
      <p:grpSp>
        <p:nvGrpSpPr>
          <p:cNvPr id="29" name="Group 28"/>
          <p:cNvGrpSpPr/>
          <p:nvPr/>
        </p:nvGrpSpPr>
        <p:grpSpPr>
          <a:xfrm>
            <a:off x="691485" y="2764135"/>
            <a:ext cx="2060179" cy="1501627"/>
            <a:chOff x="3458517" y="2632075"/>
            <a:chExt cx="2060179" cy="1501627"/>
          </a:xfrm>
        </p:grpSpPr>
        <p:pic>
          <p:nvPicPr>
            <p:cNvPr id="31" name="Picture 30"/>
            <p:cNvPicPr>
              <a:picLocks noChangeAspect="1"/>
            </p:cNvPicPr>
            <p:nvPr/>
          </p:nvPicPr>
          <p:blipFill>
            <a:blip r:embed="rId5"/>
            <a:stretch>
              <a:fillRect/>
            </a:stretch>
          </p:blipFill>
          <p:spPr>
            <a:xfrm>
              <a:off x="4064182" y="2632075"/>
              <a:ext cx="859116" cy="1497750"/>
            </a:xfrm>
            <a:prstGeom prst="rect">
              <a:avLst/>
            </a:prstGeom>
          </p:spPr>
        </p:pic>
        <p:sp>
          <p:nvSpPr>
            <p:cNvPr id="32" name="TextBox 31"/>
            <p:cNvSpPr txBox="1"/>
            <p:nvPr/>
          </p:nvSpPr>
          <p:spPr>
            <a:xfrm>
              <a:off x="3458517" y="3518149"/>
              <a:ext cx="2060179" cy="615553"/>
            </a:xfrm>
            <a:prstGeom prst="rect">
              <a:avLst/>
            </a:prstGeom>
            <a:noFill/>
          </p:spPr>
          <p:txBody>
            <a:bodyPr wrap="none" lIns="0" tIns="0" rIns="0" bIns="0" rtlCol="0">
              <a:spAutoFit/>
            </a:bodyPr>
            <a:lstStyle/>
            <a:p>
              <a:pPr algn="ctr"/>
              <a:r>
                <a:rPr lang="en-US" sz="2000" spc="-70" dirty="0">
                  <a:solidFill>
                    <a:schemeClr val="bg1"/>
                  </a:solidFill>
                </a:rPr>
                <a:t>Use CSOM for user </a:t>
              </a:r>
              <a:br>
                <a:rPr lang="en-US" sz="2000" spc="-70" dirty="0">
                  <a:solidFill>
                    <a:schemeClr val="bg1"/>
                  </a:solidFill>
                </a:rPr>
              </a:br>
              <a:r>
                <a:rPr lang="en-US" sz="2000" spc="-70" dirty="0">
                  <a:solidFill>
                    <a:schemeClr val="bg1"/>
                  </a:solidFill>
                </a:rPr>
                <a:t>profile operations</a:t>
              </a:r>
            </a:p>
          </p:txBody>
        </p:sp>
      </p:grpSp>
      <p:grpSp>
        <p:nvGrpSpPr>
          <p:cNvPr id="33" name="Group 32"/>
          <p:cNvGrpSpPr/>
          <p:nvPr/>
        </p:nvGrpSpPr>
        <p:grpSpPr>
          <a:xfrm>
            <a:off x="8602357" y="2654743"/>
            <a:ext cx="2922056" cy="1746563"/>
            <a:chOff x="8890593" y="2654743"/>
            <a:chExt cx="2922056" cy="1746563"/>
          </a:xfrm>
        </p:grpSpPr>
        <p:pic>
          <p:nvPicPr>
            <p:cNvPr id="34" name="Picture 33"/>
            <p:cNvPicPr>
              <a:picLocks noChangeAspect="1"/>
            </p:cNvPicPr>
            <p:nvPr/>
          </p:nvPicPr>
          <p:blipFill>
            <a:blip r:embed="rId6"/>
            <a:stretch>
              <a:fillRect/>
            </a:stretch>
          </p:blipFill>
          <p:spPr>
            <a:xfrm>
              <a:off x="8890593" y="2654743"/>
              <a:ext cx="919688" cy="1746563"/>
            </a:xfrm>
            <a:prstGeom prst="rect">
              <a:avLst/>
            </a:prstGeom>
          </p:spPr>
        </p:pic>
        <p:sp>
          <p:nvSpPr>
            <p:cNvPr id="35" name="TextBox 34"/>
            <p:cNvSpPr txBox="1"/>
            <p:nvPr/>
          </p:nvSpPr>
          <p:spPr>
            <a:xfrm>
              <a:off x="9713154" y="3270499"/>
              <a:ext cx="2099495" cy="615553"/>
            </a:xfrm>
            <a:prstGeom prst="rect">
              <a:avLst/>
            </a:prstGeom>
            <a:noFill/>
          </p:spPr>
          <p:txBody>
            <a:bodyPr wrap="square" lIns="0" tIns="0" rIns="0" bIns="0" rtlCol="0">
              <a:spAutoFit/>
            </a:bodyPr>
            <a:lstStyle/>
            <a:p>
              <a:pPr algn="ctr"/>
              <a:r>
                <a:rPr lang="en-US" sz="2000" dirty="0">
                  <a:solidFill>
                    <a:schemeClr val="bg1"/>
                  </a:solidFill>
                </a:rPr>
                <a:t>Avoid metadata in OneDrive sites</a:t>
              </a:r>
            </a:p>
          </p:txBody>
        </p:sp>
      </p:grpSp>
    </p:spTree>
    <p:extLst>
      <p:ext uri="{BB962C8B-B14F-4D97-AF65-F5344CB8AC3E}">
        <p14:creationId xmlns:p14="http://schemas.microsoft.com/office/powerpoint/2010/main" val="326734227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entr" presetSubtype="0" fill="hold" nodeType="withEffect">
                                  <p:stCondLst>
                                    <p:cond delay="15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anim calcmode="lin" valueType="num">
                                      <p:cBhvr>
                                        <p:cTn id="11" dur="1000" fill="hold"/>
                                        <p:tgtEl>
                                          <p:spTgt spid="29"/>
                                        </p:tgtEl>
                                        <p:attrNameLst>
                                          <p:attrName>ppt_x</p:attrName>
                                        </p:attrNameLst>
                                      </p:cBhvr>
                                      <p:tavLst>
                                        <p:tav tm="0">
                                          <p:val>
                                            <p:strVal val="#ppt_x"/>
                                          </p:val>
                                        </p:tav>
                                        <p:tav tm="100000">
                                          <p:val>
                                            <p:strVal val="#ppt_x"/>
                                          </p:val>
                                        </p:tav>
                                      </p:tavLst>
                                    </p:anim>
                                    <p:anim calcmode="lin" valueType="num">
                                      <p:cBhvr>
                                        <p:cTn id="12" dur="1000" fill="hold"/>
                                        <p:tgtEl>
                                          <p:spTgt spid="2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a:solidFill>
                  <a:schemeClr val="bg1"/>
                </a:solidFill>
              </a:rPr>
              <a:t>Questions?</a:t>
            </a:r>
          </a:p>
        </p:txBody>
      </p:sp>
    </p:spTree>
    <p:extLst>
      <p:ext uri="{BB962C8B-B14F-4D97-AF65-F5344CB8AC3E}">
        <p14:creationId xmlns:p14="http://schemas.microsoft.com/office/powerpoint/2010/main" val="33402209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867505" y="6171859"/>
            <a:ext cx="2236865" cy="6512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85" name="Picture 184"/>
          <p:cNvPicPr>
            <a:picLocks noChangeAspect="1"/>
          </p:cNvPicPr>
          <p:nvPr/>
        </p:nvPicPr>
        <p:blipFill>
          <a:blip r:embed="rId3"/>
          <a:stretch>
            <a:fillRect/>
          </a:stretch>
        </p:blipFill>
        <p:spPr>
          <a:xfrm>
            <a:off x="164822" y="19601"/>
            <a:ext cx="5044280" cy="1840778"/>
          </a:xfrm>
          <a:prstGeom prst="rect">
            <a:avLst/>
          </a:prstGeom>
        </p:spPr>
      </p:pic>
      <p:grpSp>
        <p:nvGrpSpPr>
          <p:cNvPr id="561" name="Group 560"/>
          <p:cNvGrpSpPr/>
          <p:nvPr/>
        </p:nvGrpSpPr>
        <p:grpSpPr>
          <a:xfrm>
            <a:off x="6017582" y="1910761"/>
            <a:ext cx="5374985" cy="2701429"/>
            <a:chOff x="6017576" y="1174439"/>
            <a:chExt cx="5486400" cy="2757425"/>
          </a:xfrm>
        </p:grpSpPr>
        <p:sp>
          <p:nvSpPr>
            <p:cNvPr id="526" name="Rectangle 5"/>
            <p:cNvSpPr/>
            <p:nvPr/>
          </p:nvSpPr>
          <p:spPr bwMode="auto">
            <a:xfrm>
              <a:off x="6017576" y="1174439"/>
              <a:ext cx="5486400" cy="27574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82265" tIns="89583" rIns="33597" bIns="33597" rtlCol="0" anchor="ctr" anchorCtr="0"/>
            <a:lstStyle/>
            <a:p>
              <a:pPr>
                <a:spcBef>
                  <a:spcPts val="1763"/>
                </a:spcBef>
              </a:pPr>
              <a:r>
                <a:rPr lang="en-US" sz="2744" dirty="0">
                  <a:solidFill>
                    <a:schemeClr val="bg1"/>
                  </a:solidFill>
                </a:rPr>
                <a:t>SharePoint Framework</a:t>
              </a:r>
            </a:p>
            <a:p>
              <a:pPr>
                <a:spcBef>
                  <a:spcPts val="1763"/>
                </a:spcBef>
              </a:pPr>
              <a:r>
                <a:rPr lang="en-US" sz="2744" dirty="0">
                  <a:solidFill>
                    <a:schemeClr val="bg1"/>
                  </a:solidFill>
                </a:rPr>
                <a:t>SharePoint add-ins</a:t>
              </a:r>
            </a:p>
            <a:p>
              <a:pPr>
                <a:spcBef>
                  <a:spcPts val="1763"/>
                </a:spcBef>
              </a:pPr>
              <a:r>
                <a:rPr lang="en-US" sz="2744" dirty="0">
                  <a:solidFill>
                    <a:schemeClr val="bg1"/>
                  </a:solidFill>
                </a:rPr>
                <a:t>Microsoft Graph</a:t>
              </a:r>
            </a:p>
            <a:p>
              <a:pPr>
                <a:spcBef>
                  <a:spcPts val="1763"/>
                </a:spcBef>
              </a:pPr>
              <a:r>
                <a:rPr lang="en-US" sz="2744" dirty="0">
                  <a:solidFill>
                    <a:schemeClr val="bg1"/>
                  </a:solidFill>
                </a:rPr>
                <a:t>Remote API access</a:t>
              </a:r>
            </a:p>
          </p:txBody>
        </p:sp>
        <p:sp>
          <p:nvSpPr>
            <p:cNvPr id="527" name="Rectangle 6"/>
            <p:cNvSpPr/>
            <p:nvPr/>
          </p:nvSpPr>
          <p:spPr bwMode="auto">
            <a:xfrm>
              <a:off x="6017576" y="1174439"/>
              <a:ext cx="137160" cy="2757425"/>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03709" y="1910761"/>
            <a:ext cx="5374985" cy="2686256"/>
            <a:chOff x="401419" y="1910149"/>
            <a:chExt cx="5377148" cy="2687337"/>
          </a:xfrm>
        </p:grpSpPr>
        <p:sp>
          <p:nvSpPr>
            <p:cNvPr id="1381" name="Rectangle 11"/>
            <p:cNvSpPr/>
            <p:nvPr/>
          </p:nvSpPr>
          <p:spPr bwMode="auto">
            <a:xfrm>
              <a:off x="401419" y="1910149"/>
              <a:ext cx="5377148" cy="268733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82265" tIns="89583" rIns="33597" bIns="33597" rtlCol="0" anchor="ctr" anchorCtr="0"/>
            <a:lstStyle/>
            <a:p>
              <a:pPr>
                <a:spcBef>
                  <a:spcPts val="1763"/>
                </a:spcBef>
              </a:pPr>
              <a:r>
                <a:rPr lang="en-US" sz="2744" dirty="0">
                  <a:solidFill>
                    <a:schemeClr val="bg1"/>
                  </a:solidFill>
                </a:rPr>
                <a:t>Reusable code samples</a:t>
              </a:r>
            </a:p>
            <a:p>
              <a:pPr>
                <a:spcBef>
                  <a:spcPts val="1763"/>
                </a:spcBef>
              </a:pPr>
              <a:r>
                <a:rPr lang="en-US" sz="2744" dirty="0">
                  <a:solidFill>
                    <a:schemeClr val="bg1"/>
                  </a:solidFill>
                </a:rPr>
                <a:t>Guidance documentation</a:t>
              </a:r>
            </a:p>
            <a:p>
              <a:pPr>
                <a:spcBef>
                  <a:spcPts val="1763"/>
                </a:spcBef>
              </a:pPr>
              <a:r>
                <a:rPr lang="en-US" sz="2744" dirty="0">
                  <a:solidFill>
                    <a:schemeClr val="bg1"/>
                  </a:solidFill>
                </a:rPr>
                <a:t>Monthly community calls</a:t>
              </a:r>
            </a:p>
            <a:p>
              <a:pPr>
                <a:spcBef>
                  <a:spcPts val="1763"/>
                </a:spcBef>
              </a:pPr>
              <a:r>
                <a:rPr lang="en-US" sz="2744" dirty="0">
                  <a:solidFill>
                    <a:schemeClr val="bg1"/>
                  </a:solidFill>
                </a:rPr>
                <a:t>Case Studies</a:t>
              </a:r>
            </a:p>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92" name="Freeform 293"/>
          <p:cNvSpPr>
            <a:spLocks/>
          </p:cNvSpPr>
          <p:nvPr/>
        </p:nvSpPr>
        <p:spPr bwMode="auto">
          <a:xfrm>
            <a:off x="8705076" y="4850488"/>
            <a:ext cx="882820" cy="199380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3" name="Freeform 294"/>
          <p:cNvSpPr>
            <a:spLocks/>
          </p:cNvSpPr>
          <p:nvPr/>
        </p:nvSpPr>
        <p:spPr bwMode="auto">
          <a:xfrm>
            <a:off x="9521181" y="4912702"/>
            <a:ext cx="647579" cy="1933746"/>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4" name="Freeform 295"/>
          <p:cNvSpPr>
            <a:spLocks/>
          </p:cNvSpPr>
          <p:nvPr/>
        </p:nvSpPr>
        <p:spPr bwMode="auto">
          <a:xfrm>
            <a:off x="11216606" y="5095170"/>
            <a:ext cx="587379" cy="1749119"/>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5" name="Freeform 296"/>
          <p:cNvSpPr>
            <a:spLocks/>
          </p:cNvSpPr>
          <p:nvPr/>
        </p:nvSpPr>
        <p:spPr bwMode="auto">
          <a:xfrm>
            <a:off x="10268016" y="4910319"/>
            <a:ext cx="890017" cy="193397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8" name="Freeform 389"/>
          <p:cNvSpPr>
            <a:spLocks/>
          </p:cNvSpPr>
          <p:nvPr/>
        </p:nvSpPr>
        <p:spPr bwMode="auto">
          <a:xfrm flipH="1">
            <a:off x="7652724" y="4836656"/>
            <a:ext cx="890609" cy="2010457"/>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9" name="Freeform 390"/>
          <p:cNvSpPr>
            <a:spLocks/>
          </p:cNvSpPr>
          <p:nvPr/>
        </p:nvSpPr>
        <p:spPr bwMode="auto">
          <a:xfrm flipH="1">
            <a:off x="6919146" y="4983421"/>
            <a:ext cx="621231" cy="1863693"/>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7" name="Group 6"/>
          <p:cNvGrpSpPr/>
          <p:nvPr/>
        </p:nvGrpSpPr>
        <p:grpSpPr>
          <a:xfrm>
            <a:off x="7159651" y="4735115"/>
            <a:ext cx="748333" cy="2113051"/>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grpSp>
        <p:nvGrpSpPr>
          <p:cNvPr id="11" name="Group 10"/>
          <p:cNvGrpSpPr/>
          <p:nvPr/>
        </p:nvGrpSpPr>
        <p:grpSpPr>
          <a:xfrm>
            <a:off x="10817004" y="4762186"/>
            <a:ext cx="792696" cy="2084213"/>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nvGrpSpPr>
          <p:cNvPr id="10" name="Group 9"/>
          <p:cNvGrpSpPr/>
          <p:nvPr/>
        </p:nvGrpSpPr>
        <p:grpSpPr>
          <a:xfrm>
            <a:off x="10011979" y="4612885"/>
            <a:ext cx="770139" cy="2234660"/>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nvGrpSpPr>
          <p:cNvPr id="12" name="Group 11"/>
          <p:cNvGrpSpPr/>
          <p:nvPr/>
        </p:nvGrpSpPr>
        <p:grpSpPr>
          <a:xfrm>
            <a:off x="9102316" y="4612884"/>
            <a:ext cx="1290867" cy="2233603"/>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grpSp>
        <p:nvGrpSpPr>
          <p:cNvPr id="560" name="Group 559"/>
          <p:cNvGrpSpPr/>
          <p:nvPr/>
        </p:nvGrpSpPr>
        <p:grpSpPr>
          <a:xfrm>
            <a:off x="8120494" y="4573539"/>
            <a:ext cx="721642" cy="2273575"/>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14" name="TextBox 13"/>
          <p:cNvSpPr txBox="1"/>
          <p:nvPr/>
        </p:nvSpPr>
        <p:spPr>
          <a:xfrm>
            <a:off x="6091439" y="667665"/>
            <a:ext cx="4474302" cy="738536"/>
          </a:xfrm>
          <a:prstGeom prst="rect">
            <a:avLst/>
          </a:prstGeom>
          <a:noFill/>
        </p:spPr>
        <p:txBody>
          <a:bodyPr wrap="none" lIns="0" tIns="0" rIns="0" bIns="0" rtlCol="0">
            <a:spAutoFit/>
          </a:bodyPr>
          <a:lstStyle/>
          <a:p>
            <a:r>
              <a:rPr lang="en-US" sz="4799" spc="-70" dirty="0">
                <a:solidFill>
                  <a:schemeClr val="tx1">
                    <a:lumMod val="75000"/>
                  </a:schemeClr>
                </a:solidFill>
                <a:latin typeface="+mj-lt"/>
              </a:rPr>
              <a:t>Sharing is caring…</a:t>
            </a:r>
            <a:endParaRPr lang="fi-FI" sz="4799" spc="-70" dirty="0">
              <a:solidFill>
                <a:schemeClr val="tx1">
                  <a:lumMod val="75000"/>
                </a:schemeClr>
              </a:solidFill>
              <a:latin typeface="+mj-lt"/>
            </a:endParaRPr>
          </a:p>
        </p:txBody>
      </p:sp>
      <p:sp>
        <p:nvSpPr>
          <p:cNvPr id="187" name="TextBox 186"/>
          <p:cNvSpPr txBox="1"/>
          <p:nvPr/>
        </p:nvSpPr>
        <p:spPr>
          <a:xfrm>
            <a:off x="403709" y="5201214"/>
            <a:ext cx="6362630" cy="663625"/>
          </a:xfrm>
          <a:prstGeom prst="rect">
            <a:avLst/>
          </a:prstGeom>
          <a:noFill/>
        </p:spPr>
        <p:txBody>
          <a:bodyPr wrap="none" lIns="0" tIns="0" rIns="0" bIns="0" rtlCol="0">
            <a:spAutoFit/>
          </a:bodyPr>
          <a:lstStyle/>
          <a:p>
            <a:r>
              <a:rPr lang="en-US" sz="4312" b="1" spc="-70" dirty="0">
                <a:solidFill>
                  <a:srgbClr val="0072C6"/>
                </a:solidFill>
                <a:latin typeface="+mj-lt"/>
              </a:rPr>
              <a:t>http://aka.ms/SharePointPnP</a:t>
            </a:r>
            <a:endParaRPr lang="fi-FI" sz="4312" b="1" spc="-70" dirty="0">
              <a:solidFill>
                <a:srgbClr val="0072C6"/>
              </a:solidFill>
              <a:latin typeface="+mj-lt"/>
            </a:endParaRPr>
          </a:p>
        </p:txBody>
      </p:sp>
    </p:spTree>
    <p:extLst>
      <p:ext uri="{BB962C8B-B14F-4D97-AF65-F5344CB8AC3E}">
        <p14:creationId xmlns:p14="http://schemas.microsoft.com/office/powerpoint/2010/main" val="10178587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749549" y="3144014"/>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86109022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2.96296E-6 L -3.41756E-6 -2.96296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Feedback</a:t>
            </a:r>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a:solidFill>
                  <a:schemeClr val="tx1">
                    <a:lumMod val="50000"/>
                    <a:lumOff val="50000"/>
                  </a:schemeClr>
                </a:solidFill>
                <a:latin typeface="Segoe UI" panose="020B0502040204020203" pitchFamily="34" charset="0"/>
                <a:cs typeface="Segoe UI" panose="020B0502040204020203" pitchFamily="34" charset="0"/>
              </a:rPr>
              <a:t>Stackoverflow</a:t>
            </a:r>
            <a:br>
              <a:rPr lang="en-US" b="0" dirty="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8" name="Group 17"/>
          <p:cNvGrpSpPr/>
          <p:nvPr/>
        </p:nvGrpSpPr>
        <p:grpSpPr>
          <a:xfrm>
            <a:off x="3186074" y="2938700"/>
            <a:ext cx="2329597" cy="1148620"/>
            <a:chOff x="3412484" y="2979002"/>
            <a:chExt cx="2329597" cy="1148620"/>
          </a:xfrm>
        </p:grpSpPr>
        <p:sp>
          <p:nvSpPr>
            <p:cNvPr id="19" name="TextBox 18"/>
            <p:cNvSpPr txBox="1"/>
            <p:nvPr/>
          </p:nvSpPr>
          <p:spPr>
            <a:xfrm>
              <a:off x="3640730" y="3512069"/>
              <a:ext cx="1873901" cy="615553"/>
            </a:xfrm>
            <a:prstGeom prst="rect">
              <a:avLst/>
            </a:prstGeom>
            <a:noFill/>
          </p:spPr>
          <p:txBody>
            <a:bodyPr wrap="square" lIns="0" tIns="0" rIns="0" bIns="0" rtlCol="0">
              <a:spAutoFit/>
            </a:bodyPr>
            <a:lstStyle/>
            <a:p>
              <a:pPr algn="ctr"/>
              <a:r>
                <a:rPr lang="en-US" sz="2000" spc="-70" dirty="0">
                  <a:solidFill>
                    <a:schemeClr val="bg1"/>
                  </a:solidFill>
                </a:rPr>
                <a:t>Use Yammer for social capabilities</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484" y="2979002"/>
              <a:ext cx="2329597" cy="485333"/>
            </a:xfrm>
            <a:prstGeom prst="rect">
              <a:avLst/>
            </a:prstGeom>
          </p:spPr>
        </p:pic>
      </p:grpSp>
      <p:grpSp>
        <p:nvGrpSpPr>
          <p:cNvPr id="21" name="Group 20"/>
          <p:cNvGrpSpPr/>
          <p:nvPr/>
        </p:nvGrpSpPr>
        <p:grpSpPr>
          <a:xfrm>
            <a:off x="6008626" y="2695971"/>
            <a:ext cx="2033475" cy="1634078"/>
            <a:chOff x="6219214" y="2804201"/>
            <a:chExt cx="2033475" cy="1634078"/>
          </a:xfrm>
        </p:grpSpPr>
        <p:sp>
          <p:nvSpPr>
            <p:cNvPr id="22" name="TextBox 21"/>
            <p:cNvSpPr txBox="1"/>
            <p:nvPr/>
          </p:nvSpPr>
          <p:spPr>
            <a:xfrm>
              <a:off x="6219214" y="3514949"/>
              <a:ext cx="2033475" cy="923330"/>
            </a:xfrm>
            <a:prstGeom prst="rect">
              <a:avLst/>
            </a:prstGeom>
            <a:noFill/>
          </p:spPr>
          <p:txBody>
            <a:bodyPr wrap="square" lIns="0" tIns="0" rIns="0" bIns="0" rtlCol="0">
              <a:spAutoFit/>
            </a:bodyPr>
            <a:lstStyle/>
            <a:p>
              <a:pPr algn="ctr" defTabSz="685551" fontAlgn="base">
                <a:spcBef>
                  <a:spcPct val="0"/>
                </a:spcBef>
                <a:spcAft>
                  <a:spcPct val="0"/>
                </a:spcAft>
              </a:pPr>
              <a:r>
                <a:rPr lang="en-US" sz="2000" dirty="0">
                  <a:solidFill>
                    <a:schemeClr val="bg1"/>
                  </a:solidFill>
                </a:rPr>
                <a:t>Avoid customizations in OneDrive sites</a:t>
              </a:r>
            </a:p>
          </p:txBody>
        </p:sp>
        <p:grpSp>
          <p:nvGrpSpPr>
            <p:cNvPr id="25" name="Group 24"/>
            <p:cNvGrpSpPr/>
            <p:nvPr/>
          </p:nvGrpSpPr>
          <p:grpSpPr>
            <a:xfrm>
              <a:off x="6402094" y="2804201"/>
              <a:ext cx="1667714" cy="834934"/>
              <a:chOff x="2258009" y="2687217"/>
              <a:chExt cx="2006667" cy="1045029"/>
            </a:xfrm>
          </p:grpSpPr>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5824" t="16623" r="66852" b="39137"/>
              <a:stretch/>
            </p:blipFill>
            <p:spPr>
              <a:xfrm>
                <a:off x="2258009" y="2687217"/>
                <a:ext cx="1651518" cy="1045029"/>
              </a:xfrm>
              <a:prstGeom prst="rect">
                <a:avLst/>
              </a:prstGeom>
            </p:spPr>
          </p:pic>
          <p:sp>
            <p:nvSpPr>
              <p:cNvPr id="27" name="TextBox 26"/>
              <p:cNvSpPr txBox="1"/>
              <p:nvPr/>
            </p:nvSpPr>
            <p:spPr>
              <a:xfrm>
                <a:off x="3609268" y="2687217"/>
                <a:ext cx="655408" cy="693401"/>
              </a:xfrm>
              <a:prstGeom prst="rect">
                <a:avLst/>
              </a:prstGeom>
              <a:noFill/>
            </p:spPr>
            <p:txBody>
              <a:bodyPr wrap="none" lIns="0" tIns="0" rIns="0" bIns="0" rtlCol="0">
                <a:spAutoFit/>
              </a:bodyPr>
              <a:lstStyle/>
              <a:p>
                <a:r>
                  <a:rPr lang="fi-FI" sz="3600" spc="-70" dirty="0">
                    <a:solidFill>
                      <a:schemeClr val="bg1"/>
                    </a:solidFill>
                  </a:rPr>
                  <a:t>C#</a:t>
                </a:r>
                <a:endParaRPr lang="en-GB" sz="2000" spc="-70" dirty="0">
                  <a:solidFill>
                    <a:schemeClr val="bg1"/>
                  </a:solidFill>
                </a:endParaRPr>
              </a:p>
            </p:txBody>
          </p:sp>
          <p:cxnSp>
            <p:nvCxnSpPr>
              <p:cNvPr id="28" name="Straight Connector 27"/>
              <p:cNvCxnSpPr/>
              <p:nvPr/>
            </p:nvCxnSpPr>
            <p:spPr>
              <a:xfrm>
                <a:off x="3544679" y="2790898"/>
                <a:ext cx="719997" cy="513319"/>
              </a:xfrm>
              <a:prstGeom prst="line">
                <a:avLst/>
              </a:prstGeom>
              <a:ln w="76200">
                <a:solidFill>
                  <a:srgbClr val="C00000"/>
                </a:solidFill>
                <a:headEnd type="none"/>
                <a:tailEnd type="none"/>
              </a:ln>
              <a:effectLst/>
            </p:spPr>
            <p:style>
              <a:lnRef idx="1">
                <a:schemeClr val="accent1"/>
              </a:lnRef>
              <a:fillRef idx="0">
                <a:schemeClr val="accent1"/>
              </a:fillRef>
              <a:effectRef idx="0">
                <a:schemeClr val="accent1"/>
              </a:effectRef>
              <a:fontRef idx="minor">
                <a:schemeClr val="tx1"/>
              </a:fontRef>
            </p:style>
          </p:cxnSp>
        </p:grpSp>
      </p:grpSp>
      <p:grpSp>
        <p:nvGrpSpPr>
          <p:cNvPr id="29" name="Group 28"/>
          <p:cNvGrpSpPr/>
          <p:nvPr/>
        </p:nvGrpSpPr>
        <p:grpSpPr>
          <a:xfrm>
            <a:off x="691485" y="2764135"/>
            <a:ext cx="2060179" cy="1501627"/>
            <a:chOff x="3458517" y="2632075"/>
            <a:chExt cx="2060179" cy="1501627"/>
          </a:xfrm>
        </p:grpSpPr>
        <p:pic>
          <p:nvPicPr>
            <p:cNvPr id="31" name="Picture 30"/>
            <p:cNvPicPr>
              <a:picLocks noChangeAspect="1"/>
            </p:cNvPicPr>
            <p:nvPr/>
          </p:nvPicPr>
          <p:blipFill>
            <a:blip r:embed="rId5"/>
            <a:stretch>
              <a:fillRect/>
            </a:stretch>
          </p:blipFill>
          <p:spPr>
            <a:xfrm>
              <a:off x="4064182" y="2632075"/>
              <a:ext cx="859116" cy="1497750"/>
            </a:xfrm>
            <a:prstGeom prst="rect">
              <a:avLst/>
            </a:prstGeom>
          </p:spPr>
        </p:pic>
        <p:sp>
          <p:nvSpPr>
            <p:cNvPr id="32" name="TextBox 31"/>
            <p:cNvSpPr txBox="1"/>
            <p:nvPr/>
          </p:nvSpPr>
          <p:spPr>
            <a:xfrm>
              <a:off x="3458517" y="3518149"/>
              <a:ext cx="2060179" cy="615553"/>
            </a:xfrm>
            <a:prstGeom prst="rect">
              <a:avLst/>
            </a:prstGeom>
            <a:noFill/>
          </p:spPr>
          <p:txBody>
            <a:bodyPr wrap="none" lIns="0" tIns="0" rIns="0" bIns="0" rtlCol="0">
              <a:spAutoFit/>
            </a:bodyPr>
            <a:lstStyle/>
            <a:p>
              <a:pPr algn="ctr"/>
              <a:r>
                <a:rPr lang="en-US" sz="2000" spc="-70" dirty="0">
                  <a:solidFill>
                    <a:schemeClr val="bg1"/>
                  </a:solidFill>
                </a:rPr>
                <a:t>Use CSOM for user </a:t>
              </a:r>
              <a:br>
                <a:rPr lang="en-US" sz="2000" spc="-70" dirty="0">
                  <a:solidFill>
                    <a:schemeClr val="bg1"/>
                  </a:solidFill>
                </a:rPr>
              </a:br>
              <a:r>
                <a:rPr lang="en-US" sz="2000" spc="-70" dirty="0">
                  <a:solidFill>
                    <a:schemeClr val="bg1"/>
                  </a:solidFill>
                </a:rPr>
                <a:t>profile operations</a:t>
              </a:r>
            </a:p>
          </p:txBody>
        </p:sp>
      </p:grpSp>
      <p:grpSp>
        <p:nvGrpSpPr>
          <p:cNvPr id="33" name="Group 32"/>
          <p:cNvGrpSpPr/>
          <p:nvPr/>
        </p:nvGrpSpPr>
        <p:grpSpPr>
          <a:xfrm>
            <a:off x="8602357" y="2654743"/>
            <a:ext cx="2922056" cy="1746563"/>
            <a:chOff x="8890593" y="2654743"/>
            <a:chExt cx="2922056" cy="1746563"/>
          </a:xfrm>
        </p:grpSpPr>
        <p:pic>
          <p:nvPicPr>
            <p:cNvPr id="34" name="Picture 33"/>
            <p:cNvPicPr>
              <a:picLocks noChangeAspect="1"/>
            </p:cNvPicPr>
            <p:nvPr/>
          </p:nvPicPr>
          <p:blipFill>
            <a:blip r:embed="rId6"/>
            <a:stretch>
              <a:fillRect/>
            </a:stretch>
          </p:blipFill>
          <p:spPr>
            <a:xfrm>
              <a:off x="8890593" y="2654743"/>
              <a:ext cx="919688" cy="1746563"/>
            </a:xfrm>
            <a:prstGeom prst="rect">
              <a:avLst/>
            </a:prstGeom>
          </p:spPr>
        </p:pic>
        <p:sp>
          <p:nvSpPr>
            <p:cNvPr id="35" name="TextBox 34"/>
            <p:cNvSpPr txBox="1"/>
            <p:nvPr/>
          </p:nvSpPr>
          <p:spPr>
            <a:xfrm>
              <a:off x="9713154" y="3270499"/>
              <a:ext cx="2099495" cy="615553"/>
            </a:xfrm>
            <a:prstGeom prst="rect">
              <a:avLst/>
            </a:prstGeom>
            <a:noFill/>
          </p:spPr>
          <p:txBody>
            <a:bodyPr wrap="square" lIns="0" tIns="0" rIns="0" bIns="0" rtlCol="0">
              <a:spAutoFit/>
            </a:bodyPr>
            <a:lstStyle/>
            <a:p>
              <a:pPr algn="ctr"/>
              <a:r>
                <a:rPr lang="en-US" sz="2000" dirty="0">
                  <a:solidFill>
                    <a:schemeClr val="bg1"/>
                  </a:solidFill>
                </a:rPr>
                <a:t>Avoid metadata in OneDrive sites</a:t>
              </a:r>
            </a:p>
          </p:txBody>
        </p:sp>
      </p:grpSp>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entr" presetSubtype="0" fill="hold" nodeType="withEffect">
                                  <p:stCondLst>
                                    <p:cond delay="15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anim calcmode="lin" valueType="num">
                                      <p:cBhvr>
                                        <p:cTn id="11" dur="1000" fill="hold"/>
                                        <p:tgtEl>
                                          <p:spTgt spid="29"/>
                                        </p:tgtEl>
                                        <p:attrNameLst>
                                          <p:attrName>ppt_x</p:attrName>
                                        </p:attrNameLst>
                                      </p:cBhvr>
                                      <p:tavLst>
                                        <p:tav tm="0">
                                          <p:val>
                                            <p:strVal val="#ppt_x"/>
                                          </p:val>
                                        </p:tav>
                                        <p:tav tm="100000">
                                          <p:val>
                                            <p:strVal val="#ppt_x"/>
                                          </p:val>
                                        </p:tav>
                                      </p:tavLst>
                                    </p:anim>
                                    <p:anim calcmode="lin" valueType="num">
                                      <p:cBhvr>
                                        <p:cTn id="12" dur="1000" fill="hold"/>
                                        <p:tgtEl>
                                          <p:spTgt spid="2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lang="en-US" sz="700" dirty="0">
                <a:solidFill>
                  <a:srgbClr val="000000">
                    <a:lumMod val="65000"/>
                    <a:lumOff val="35000"/>
                  </a:srgbClr>
                </a:solidFill>
                <a:ea typeface="Segoe UI" pitchFamily="34" charset="0"/>
                <a:cs typeface="Segoe UI" pitchFamily="34" charset="0"/>
              </a:rPr>
            </a:br>
            <a:r>
              <a:rPr lang="en-US" sz="700" dirty="0">
                <a:solidFill>
                  <a:srgbClr val="000000">
                    <a:lumMod val="65000"/>
                    <a:lumOff val="35000"/>
                  </a:srgbClr>
                </a:solidFill>
                <a:ea typeface="Segoe UI" pitchFamily="34" charset="0"/>
                <a:cs typeface="Segoe UI" pitchFamily="34" charset="0"/>
              </a:rPr>
              <a:t>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Introduction</a:t>
            </a:r>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User Profile CSOM - Introduction</a:t>
            </a:r>
            <a:endParaRPr lang="en-US" dirty="0"/>
          </a:p>
        </p:txBody>
      </p:sp>
      <p:sp>
        <p:nvSpPr>
          <p:cNvPr id="2" name="Text Placeholder 1"/>
          <p:cNvSpPr>
            <a:spLocks noGrp="1"/>
          </p:cNvSpPr>
          <p:nvPr>
            <p:ph type="body" sz="quarter" idx="10"/>
          </p:nvPr>
        </p:nvSpPr>
        <p:spPr>
          <a:xfrm>
            <a:off x="519112" y="1447799"/>
            <a:ext cx="11149013" cy="4700082"/>
          </a:xfrm>
        </p:spPr>
        <p:txBody>
          <a:bodyPr/>
          <a:lstStyle/>
          <a:p>
            <a:r>
              <a:rPr lang="en-US" sz="3200" dirty="0"/>
              <a:t>Provides access to following capabilities</a:t>
            </a:r>
          </a:p>
          <a:p>
            <a:pPr lvl="1"/>
            <a:r>
              <a:rPr lang="en-US" sz="1800" dirty="0"/>
              <a:t>User profile access</a:t>
            </a:r>
          </a:p>
          <a:p>
            <a:pPr lvl="1"/>
            <a:r>
              <a:rPr lang="en-US" sz="1800" dirty="0"/>
              <a:t>Reading of profile properties</a:t>
            </a:r>
          </a:p>
          <a:p>
            <a:pPr lvl="1"/>
            <a:r>
              <a:rPr lang="en-US" sz="1800" dirty="0"/>
              <a:t>Change user profile picture</a:t>
            </a:r>
          </a:p>
          <a:p>
            <a:r>
              <a:rPr lang="en-US" sz="3200" dirty="0"/>
              <a:t>Reading supported in all platforms, updating only in Office 365 for now</a:t>
            </a:r>
          </a:p>
          <a:p>
            <a:pPr lvl="1"/>
            <a:r>
              <a:rPr lang="en-US" sz="1800" dirty="0"/>
              <a:t>Provide feedback if needed for on-premises using Office Dev User Voice</a:t>
            </a:r>
          </a:p>
          <a:p>
            <a:r>
              <a:rPr lang="en-US" sz="3200" dirty="0"/>
              <a:t>Manipulation of user profile property configuration (admin operations) is NOT available with remote APIs</a:t>
            </a:r>
          </a:p>
          <a:p>
            <a:r>
              <a:rPr lang="en-US" sz="3200" dirty="0"/>
              <a:t>Can be used from .NET applications or from JavaScript</a:t>
            </a:r>
          </a:p>
          <a:p>
            <a:pPr lvl="1"/>
            <a:r>
              <a:rPr lang="en-US" sz="1800" dirty="0"/>
              <a:t>.NET - Microsoft.SharePoint.Client.UserProfiles.dll</a:t>
            </a:r>
          </a:p>
          <a:p>
            <a:pPr lvl="1"/>
            <a:r>
              <a:rPr lang="en-US" sz="1800" dirty="0"/>
              <a:t>REST - http://&lt;siteUri&gt;/_api/SP.UserProfiles.PeopleManager</a:t>
            </a:r>
          </a:p>
          <a:p>
            <a:pPr lvl="1"/>
            <a:r>
              <a:rPr lang="en-US" sz="1800" dirty="0"/>
              <a:t>JavaScript - SP.UserProfiles.js</a:t>
            </a:r>
          </a:p>
        </p:txBody>
      </p:sp>
    </p:spTree>
    <p:extLst>
      <p:ext uri="{BB962C8B-B14F-4D97-AF65-F5344CB8AC3E}">
        <p14:creationId xmlns:p14="http://schemas.microsoft.com/office/powerpoint/2010/main" val="93915422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400" dirty="0"/>
              <a:t>“User profile property value editing is only for SharePoint Online, why not for on-premises”</a:t>
            </a:r>
            <a:endParaRPr lang="en-GB" sz="5400" dirty="0"/>
          </a:p>
        </p:txBody>
      </p:sp>
      <p:sp>
        <p:nvSpPr>
          <p:cNvPr id="4" name="TextBox 3"/>
          <p:cNvSpPr txBox="1"/>
          <p:nvPr/>
        </p:nvSpPr>
        <p:spPr>
          <a:xfrm>
            <a:off x="2884219" y="4408806"/>
            <a:ext cx="7141911" cy="1569148"/>
          </a:xfrm>
          <a:prstGeom prst="rect">
            <a:avLst/>
          </a:prstGeom>
          <a:noFill/>
        </p:spPr>
        <p:txBody>
          <a:bodyPr wrap="square" rtlCol="0">
            <a:spAutoFit/>
          </a:bodyPr>
          <a:lstStyle/>
          <a:p>
            <a:r>
              <a:rPr lang="en-US" sz="2399" dirty="0">
                <a:latin typeface="Segoe UI Light" panose="020B0502040204020203" pitchFamily="34" charset="0"/>
                <a:cs typeface="Segoe UI Light" panose="020B0502040204020203" pitchFamily="34" charset="0"/>
              </a:rPr>
              <a:t>We would love to hear from you on User Voice if you desire this - http://officespdev.uservoice.com. Notice that in on-premises you can always do workaround for this limitation, which is not available in Office 365.</a:t>
            </a:r>
            <a:endParaRPr lang="en-GB" sz="2399" dirty="0">
              <a:latin typeface="Segoe UI Light" panose="020B0502040204020203" pitchFamily="34" charset="0"/>
              <a:cs typeface="Segoe UI Light" panose="020B0502040204020203" pitchFamily="34" charset="0"/>
            </a:endParaRPr>
          </a:p>
        </p:txBody>
      </p:sp>
      <p:sp>
        <p:nvSpPr>
          <p:cNvPr id="5" name="TextBox 4"/>
          <p:cNvSpPr txBox="1"/>
          <p:nvPr/>
        </p:nvSpPr>
        <p:spPr>
          <a:xfrm>
            <a:off x="2809391" y="3657589"/>
            <a:ext cx="8269123" cy="1015663"/>
          </a:xfrm>
          <a:prstGeom prst="rect">
            <a:avLst/>
          </a:prstGeom>
          <a:noFill/>
        </p:spPr>
        <p:txBody>
          <a:bodyPr wrap="none" rtlCol="0">
            <a:spAutoFit/>
          </a:bodyPr>
          <a:lstStyle/>
          <a:p>
            <a:r>
              <a:rPr lang="en-US" sz="6000" dirty="0">
                <a:latin typeface="Segoe UI" panose="020B0502040204020203" pitchFamily="34" charset="0"/>
                <a:cs typeface="Segoe UI" panose="020B0502040204020203" pitchFamily="34" charset="0"/>
              </a:rPr>
              <a:t>Resources and priorities</a:t>
            </a:r>
            <a:endParaRPr lang="en-GB" sz="6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652858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391989" cy="1975926"/>
          </a:xfrm>
        </p:spPr>
        <p:txBody>
          <a:bodyPr/>
          <a:lstStyle/>
          <a:p>
            <a:r>
              <a:rPr lang="en-US" sz="3600" dirty="0"/>
              <a:t>What</a:t>
            </a:r>
          </a:p>
          <a:p>
            <a:pPr lvl="1"/>
            <a:r>
              <a:rPr lang="en-US" sz="2000" dirty="0"/>
              <a:t>Access user profile properties in customizations to check different stored values for specific user</a:t>
            </a:r>
          </a:p>
          <a:p>
            <a:r>
              <a:rPr lang="en-US" sz="3600" dirty="0"/>
              <a:t>Why</a:t>
            </a:r>
          </a:p>
          <a:p>
            <a:pPr lvl="1"/>
            <a:r>
              <a:rPr lang="en-US" sz="2000" dirty="0"/>
              <a:t>Provide easily personalized experiences dependent on user attributes</a:t>
            </a:r>
          </a:p>
          <a:p>
            <a:pPr lvl="1"/>
            <a:r>
              <a:rPr lang="en-US" sz="2000" dirty="0"/>
              <a:t>For example: different links, images, areas, maps or other content based on user office location</a:t>
            </a:r>
          </a:p>
          <a:p>
            <a:r>
              <a:rPr lang="en-US" sz="3600" dirty="0"/>
              <a:t>How</a:t>
            </a:r>
          </a:p>
          <a:p>
            <a:pPr lvl="1"/>
            <a:r>
              <a:rPr lang="en-US" sz="2000" dirty="0"/>
              <a:t>Use either .NET client object model (provider hosted) or JavaScript API (SharePoint hosted) to build logic to limit what’s being shown based on user attributes </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sz="4800" dirty="0"/>
              <a:t>Using profile properties in customizations</a:t>
            </a:r>
          </a:p>
        </p:txBody>
      </p:sp>
    </p:spTree>
    <p:extLst>
      <p:ext uri="{BB962C8B-B14F-4D97-AF65-F5344CB8AC3E}">
        <p14:creationId xmlns:p14="http://schemas.microsoft.com/office/powerpoint/2010/main" val="183552863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https://github.com/OfficeDev/PnP/tree/dev/Samples/UserProfile.Manipulation.CSOM</a:t>
            </a:r>
          </a:p>
        </p:txBody>
      </p:sp>
      <p:sp>
        <p:nvSpPr>
          <p:cNvPr id="5" name="Text Placeholder 4"/>
          <p:cNvSpPr>
            <a:spLocks noGrp="1"/>
          </p:cNvSpPr>
          <p:nvPr>
            <p:ph type="body" sz="quarter" idx="10"/>
          </p:nvPr>
        </p:nvSpPr>
        <p:spPr/>
        <p:txBody>
          <a:bodyPr/>
          <a:lstStyle/>
          <a:p>
            <a:r>
              <a:rPr lang="en-US" dirty="0"/>
              <a:t>Demo</a:t>
            </a:r>
          </a:p>
        </p:txBody>
      </p:sp>
      <p:sp>
        <p:nvSpPr>
          <p:cNvPr id="6" name="Text Placeholder 5"/>
          <p:cNvSpPr>
            <a:spLocks noGrp="1"/>
          </p:cNvSpPr>
          <p:nvPr>
            <p:ph type="body" sz="quarter" idx="11"/>
          </p:nvPr>
        </p:nvSpPr>
        <p:spPr/>
        <p:txBody>
          <a:bodyPr/>
          <a:lstStyle/>
          <a:p>
            <a:r>
              <a:rPr lang="en-US" sz="4800" dirty="0"/>
              <a:t>User Profile Manipulation with CSOM</a:t>
            </a:r>
          </a:p>
        </p:txBody>
      </p:sp>
    </p:spTree>
    <p:extLst>
      <p:ext uri="{BB962C8B-B14F-4D97-AF65-F5344CB8AC3E}">
        <p14:creationId xmlns:p14="http://schemas.microsoft.com/office/powerpoint/2010/main" val="8745963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AEA8A7-A694-4DB0-82AB-EF48F2E9B6F9}">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3802</Words>
  <Application>Microsoft Office PowerPoint</Application>
  <PresentationFormat>Custom</PresentationFormat>
  <Paragraphs>408</Paragraphs>
  <Slides>40</Slides>
  <Notes>29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40</vt:i4>
      </vt:variant>
    </vt:vector>
  </HeadingPairs>
  <TitlesOfParts>
    <vt:vector size="51" baseType="lpstr">
      <vt:lpstr>Arial</vt:lpstr>
      <vt:lpstr>Calibri</vt:lpstr>
      <vt:lpstr>Consolas</vt:lpstr>
      <vt:lpstr>Segoe UI</vt:lpstr>
      <vt:lpstr>Segoe UI Light</vt:lpstr>
      <vt:lpstr>Segoe UI Semibold</vt:lpstr>
      <vt:lpstr>Segoe UI Semilight</vt:lpstr>
      <vt:lpstr>Times New Roman</vt:lpstr>
      <vt:lpstr>Wingdings</vt:lpstr>
      <vt:lpstr>5-30055_Office Template 2012 - 16x9 - White Background</vt:lpstr>
      <vt:lpstr>5-30055_Office365 Template 2012 - 16x9 - Colored Accent Slides</vt:lpstr>
      <vt:lpstr>User profile and personalization with add-in model</vt:lpstr>
      <vt:lpstr>Agenda</vt:lpstr>
      <vt:lpstr>PowerPoint Presentation</vt:lpstr>
      <vt:lpstr>Recommendations</vt:lpstr>
      <vt:lpstr>Introduction</vt:lpstr>
      <vt:lpstr>User Profile CSOM - Introduction</vt:lpstr>
      <vt:lpstr>“User profile property value editing is only for SharePoint Online, why not for on-premises”</vt:lpstr>
      <vt:lpstr>Using profile properties in customizations</vt:lpstr>
      <vt:lpstr>PowerPoint Presentation</vt:lpstr>
      <vt:lpstr>Example scenarios with user profiles</vt:lpstr>
      <vt:lpstr>Custom attribute replication</vt:lpstr>
      <vt:lpstr>Custom Attribute Replication</vt:lpstr>
      <vt:lpstr>User profile sync and usage process</vt:lpstr>
      <vt:lpstr>Yammer with sites</vt:lpstr>
      <vt:lpstr>Yammer and SharePoint</vt:lpstr>
      <vt:lpstr>Yammer integration to SharePoint Sample Scenario</vt:lpstr>
      <vt:lpstr>Yammer integration to SharePoint Sample Scenario</vt:lpstr>
      <vt:lpstr>Hybrid Social Experience with Yammer</vt:lpstr>
      <vt:lpstr>PowerPoint Presentation</vt:lpstr>
      <vt:lpstr>OneDrive for Business</vt:lpstr>
      <vt:lpstr>How Do Users Get Personal Sites?</vt:lpstr>
      <vt:lpstr>Pre-create personal sites in cloud</vt:lpstr>
      <vt:lpstr>Bulk Site Creation: New CSOM API in SP1</vt:lpstr>
      <vt:lpstr>Calling CSOM from PowerShell</vt:lpstr>
      <vt:lpstr>“What about OneDrive for Business customizations?”</vt:lpstr>
      <vt:lpstr>Manipulating OneDrive for Business sites</vt:lpstr>
      <vt:lpstr>“We do not recommend customizing OneDrive for Business sites!”</vt:lpstr>
      <vt:lpstr>New OneDrive for Business experience</vt:lpstr>
      <vt:lpstr>Customization options with OD4B sites</vt:lpstr>
      <vt:lpstr>OD4B customization with add-in part model  -for old experience</vt:lpstr>
      <vt:lpstr>Timer job based process -for old experience</vt:lpstr>
      <vt:lpstr>Pre-Create and apply changes - for old experience</vt:lpstr>
      <vt:lpstr>“Does this mean that there is no IMMEDIATE customization option?”</vt:lpstr>
      <vt:lpstr>PowerPoint Presentation</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2017-01-04T11:24:42Z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